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57" r:id="rId3"/>
    <p:sldId id="256" r:id="rId4"/>
    <p:sldId id="258" r:id="rId5"/>
    <p:sldId id="259" r:id="rId6"/>
    <p:sldId id="260" r:id="rId7"/>
    <p:sldId id="267" r:id="rId8"/>
    <p:sldId id="269" r:id="rId9"/>
    <p:sldId id="270" r:id="rId10"/>
    <p:sldId id="273" r:id="rId11"/>
    <p:sldId id="274" r:id="rId12"/>
    <p:sldId id="275" r:id="rId13"/>
    <p:sldId id="271" r:id="rId14"/>
    <p:sldId id="268" r:id="rId15"/>
    <p:sldId id="272" r:id="rId16"/>
    <p:sldId id="265" r:id="rId17"/>
    <p:sldId id="261" r:id="rId18"/>
    <p:sldId id="266" r:id="rId19"/>
    <p:sldId id="263" r:id="rId20"/>
    <p:sldId id="278" r:id="rId21"/>
    <p:sldId id="285" r:id="rId22"/>
    <p:sldId id="284" r:id="rId23"/>
    <p:sldId id="283" r:id="rId24"/>
    <p:sldId id="281" r:id="rId25"/>
    <p:sldId id="280" r:id="rId26"/>
    <p:sldId id="279" r:id="rId27"/>
    <p:sldId id="282" r:id="rId28"/>
    <p:sldId id="264" r:id="rId29"/>
    <p:sldId id="262"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C1D5AF-C2C3-4B1E-ABA8-57898D8CDA4F}" v="21" dt="2024-08-30T21:48:01.3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51FE-3D38-D62E-6035-DDFB7F33EA9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377E4926-AD4F-538A-5305-CC7F0B1259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101A9FE8-28E6-8185-19AB-A979542564D6}"/>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5" name="Footer Placeholder 4">
            <a:extLst>
              <a:ext uri="{FF2B5EF4-FFF2-40B4-BE49-F238E27FC236}">
                <a16:creationId xmlns:a16="http://schemas.microsoft.com/office/drawing/2014/main" id="{8BBA20C0-78AF-4B3A-5634-0B56BA0989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560867-AE5D-6BDA-7C9C-8B991E36690C}"/>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136746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BBF40-94F2-3BB4-01DB-8982FAA8FEDE}"/>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4A74A060-C655-BBC2-1BDD-3AA076C7A21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341A345C-0537-5575-DE8A-CBEF1EFDC6BB}"/>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5" name="Footer Placeholder 4">
            <a:extLst>
              <a:ext uri="{FF2B5EF4-FFF2-40B4-BE49-F238E27FC236}">
                <a16:creationId xmlns:a16="http://schemas.microsoft.com/office/drawing/2014/main" id="{C733CE32-FD9C-5BE8-4217-E1D89A3D5E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2D3A7A-EF38-452A-0963-4AEC37879D59}"/>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148178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BD6945-99B3-F8A0-03A5-36A80264E34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542D2ABC-792E-3237-43C8-89275A0BED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18C5E3AA-D4C5-39FD-1404-CE0E2787841A}"/>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5" name="Footer Placeholder 4">
            <a:extLst>
              <a:ext uri="{FF2B5EF4-FFF2-40B4-BE49-F238E27FC236}">
                <a16:creationId xmlns:a16="http://schemas.microsoft.com/office/drawing/2014/main" id="{616B8F99-5FCC-05DA-5C35-D77AA2BEFD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8FC9D6-2776-57C8-A10E-CE535EB3C6CC}"/>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302122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6D94-2DC3-90A1-0823-D0C0D483FA9B}"/>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B1F30ED9-4112-2E8F-3D01-ABCDC004BBB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19747606-9793-5B90-74DE-5B5EF5345CCE}"/>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5" name="Footer Placeholder 4">
            <a:extLst>
              <a:ext uri="{FF2B5EF4-FFF2-40B4-BE49-F238E27FC236}">
                <a16:creationId xmlns:a16="http://schemas.microsoft.com/office/drawing/2014/main" id="{6C335C03-5078-2585-9B58-F0FA3C1D93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58B610-5AEC-C1FB-2487-2A2B63E67459}"/>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57741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B6F-E1BF-7534-AA1B-1028509DFA8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A36A8881-31F3-C2F4-15B7-B492460324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F488074-38A6-32B7-14F4-29AA81DE74EA}"/>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5" name="Footer Placeholder 4">
            <a:extLst>
              <a:ext uri="{FF2B5EF4-FFF2-40B4-BE49-F238E27FC236}">
                <a16:creationId xmlns:a16="http://schemas.microsoft.com/office/drawing/2014/main" id="{91FED26F-404E-23F9-E512-78097748CA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82539F-0761-19F5-A6C8-6B545A6E65CD}"/>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540140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3B6D0-F00D-D7BF-A610-0A4FDEB1A561}"/>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3B761069-01D1-0CC3-23ED-BE13DBC80A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C4E96422-7D7A-1DCB-6A4E-4273F5E434B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1791B71C-11FE-FC99-F711-00FC62A9C288}"/>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6" name="Footer Placeholder 5">
            <a:extLst>
              <a:ext uri="{FF2B5EF4-FFF2-40B4-BE49-F238E27FC236}">
                <a16:creationId xmlns:a16="http://schemas.microsoft.com/office/drawing/2014/main" id="{8AB2CCA5-045B-6FE5-731E-272F9F72A0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DC64FF-1CBF-720A-82AC-414F1D5B12A9}"/>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222847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D07F-9C03-27A8-414A-4189F9DA45AF}"/>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60BF2B71-E63D-63F3-8B58-B3D26734C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476C845-EE82-0157-0BBB-BE493195D4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314D6B77-F858-97AE-2142-9B5C9062E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7891FE3-4187-1A38-0A1C-2A1C34737BA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2E04EE6C-B677-A325-97C8-85E339EB0559}"/>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8" name="Footer Placeholder 7">
            <a:extLst>
              <a:ext uri="{FF2B5EF4-FFF2-40B4-BE49-F238E27FC236}">
                <a16:creationId xmlns:a16="http://schemas.microsoft.com/office/drawing/2014/main" id="{46367F58-21AF-76D3-5997-BD383DF43CD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B25EFCE-B390-71F2-66C5-7B5662F2E75B}"/>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2047838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A191-0EB1-1A8E-AFFE-62645EC881E9}"/>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366EFB44-D2D5-A941-13DB-D13DA3054EA0}"/>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4" name="Footer Placeholder 3">
            <a:extLst>
              <a:ext uri="{FF2B5EF4-FFF2-40B4-BE49-F238E27FC236}">
                <a16:creationId xmlns:a16="http://schemas.microsoft.com/office/drawing/2014/main" id="{0F7D2711-E28A-703E-30FF-47EEF467045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A0DB84-C47B-D7E5-9167-8C51CDD392BB}"/>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353467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0C4D44-8DB7-9EFC-5101-23A4708075CF}"/>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3" name="Footer Placeholder 2">
            <a:extLst>
              <a:ext uri="{FF2B5EF4-FFF2-40B4-BE49-F238E27FC236}">
                <a16:creationId xmlns:a16="http://schemas.microsoft.com/office/drawing/2014/main" id="{C43093BE-FA71-48F5-6286-5C85593AE2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B3EDA40-C4B5-A0E9-2C50-EB7B972E5C9A}"/>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3721711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1AC94-29E2-6EC2-42B4-06597D8452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754E1618-4B88-4141-BC5C-E4CBFAEFB4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F3C62F11-A8D6-A37E-248F-121CA5E32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D67A01-C33F-6510-D51D-F15857BC43C5}"/>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6" name="Footer Placeholder 5">
            <a:extLst>
              <a:ext uri="{FF2B5EF4-FFF2-40B4-BE49-F238E27FC236}">
                <a16:creationId xmlns:a16="http://schemas.microsoft.com/office/drawing/2014/main" id="{23E9BA90-9F18-52FA-4995-FD960232A5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933686-945C-CD73-5CDC-9E1CAEA22863}"/>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165032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2126-61D2-A639-1812-69363E6A771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39EFFAA0-14FE-C674-01B1-400EC4D3DB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5308CB-F09E-C194-2386-1C265C3FD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C64E33-2EC5-40BA-A802-B18E6EBA159A}"/>
              </a:ext>
            </a:extLst>
          </p:cNvPr>
          <p:cNvSpPr>
            <a:spLocks noGrp="1"/>
          </p:cNvSpPr>
          <p:nvPr>
            <p:ph type="dt" sz="half" idx="10"/>
          </p:nvPr>
        </p:nvSpPr>
        <p:spPr/>
        <p:txBody>
          <a:bodyPr/>
          <a:lstStyle/>
          <a:p>
            <a:fld id="{21A975F9-89CE-4B6E-8E01-450B51F933E9}" type="datetimeFigureOut">
              <a:rPr lang="en-IN" smtClean="0"/>
              <a:t>31-08-2024</a:t>
            </a:fld>
            <a:endParaRPr lang="en-IN"/>
          </a:p>
        </p:txBody>
      </p:sp>
      <p:sp>
        <p:nvSpPr>
          <p:cNvPr id="6" name="Footer Placeholder 5">
            <a:extLst>
              <a:ext uri="{FF2B5EF4-FFF2-40B4-BE49-F238E27FC236}">
                <a16:creationId xmlns:a16="http://schemas.microsoft.com/office/drawing/2014/main" id="{73D4EB3F-4AC1-9FB8-8A7A-CF55F76AF5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799BFE-F540-3D99-CB7A-1009F83466D0}"/>
              </a:ext>
            </a:extLst>
          </p:cNvPr>
          <p:cNvSpPr>
            <a:spLocks noGrp="1"/>
          </p:cNvSpPr>
          <p:nvPr>
            <p:ph type="sldNum" sz="quarter" idx="12"/>
          </p:nvPr>
        </p:nvSpPr>
        <p:spPr/>
        <p:txBody>
          <a:bodyPr/>
          <a:lstStyle/>
          <a:p>
            <a:fld id="{12238AC0-41BE-46A2-A613-C8367DC8A8AC}" type="slidenum">
              <a:rPr lang="en-IN" smtClean="0"/>
              <a:t>‹#›</a:t>
            </a:fld>
            <a:endParaRPr lang="en-IN"/>
          </a:p>
        </p:txBody>
      </p:sp>
    </p:spTree>
    <p:extLst>
      <p:ext uri="{BB962C8B-B14F-4D97-AF65-F5344CB8AC3E}">
        <p14:creationId xmlns:p14="http://schemas.microsoft.com/office/powerpoint/2010/main" val="325486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0BD692-E023-5827-66B5-B6892577B8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40F4EADD-A8CA-A2C7-FAC6-D3EFCC7A4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23337EC4-FEA6-DFEF-1F18-7474B79783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A975F9-89CE-4B6E-8E01-450B51F933E9}" type="datetimeFigureOut">
              <a:rPr lang="en-IN" smtClean="0"/>
              <a:t>31-08-2024</a:t>
            </a:fld>
            <a:endParaRPr lang="en-IN"/>
          </a:p>
        </p:txBody>
      </p:sp>
      <p:sp>
        <p:nvSpPr>
          <p:cNvPr id="5" name="Footer Placeholder 4">
            <a:extLst>
              <a:ext uri="{FF2B5EF4-FFF2-40B4-BE49-F238E27FC236}">
                <a16:creationId xmlns:a16="http://schemas.microsoft.com/office/drawing/2014/main" id="{174C2AF9-C01D-D392-71E4-5D2BFC9721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9E2A9B-D7E6-1C57-6688-2C3121F86C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238AC0-41BE-46A2-A613-C8367DC8A8AC}" type="slidenum">
              <a:rPr lang="en-IN" smtClean="0"/>
              <a:t>‹#›</a:t>
            </a:fld>
            <a:endParaRPr lang="en-IN"/>
          </a:p>
        </p:txBody>
      </p:sp>
    </p:spTree>
    <p:extLst>
      <p:ext uri="{BB962C8B-B14F-4D97-AF65-F5344CB8AC3E}">
        <p14:creationId xmlns:p14="http://schemas.microsoft.com/office/powerpoint/2010/main" val="2712878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rikanthjam21@gmail.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7.xml"/><Relationship Id="rId4" Type="http://schemas.openxmlformats.org/officeDocument/2006/relationships/image" Target="../media/image25.tmp"/></Relationships>
</file>

<file path=ppt/slides/_rels/slide22.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7.xml"/><Relationship Id="rId4" Type="http://schemas.openxmlformats.org/officeDocument/2006/relationships/image" Target="../media/image35.tmp"/></Relationships>
</file>

<file path=ppt/slides/_rels/slide2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B96257-8C22-D983-81E5-B59704D5269A}"/>
              </a:ext>
            </a:extLst>
          </p:cNvPr>
          <p:cNvSpPr txBox="1"/>
          <p:nvPr/>
        </p:nvSpPr>
        <p:spPr>
          <a:xfrm>
            <a:off x="186612" y="317241"/>
            <a:ext cx="11877870" cy="1754326"/>
          </a:xfrm>
          <a:prstGeom prst="rect">
            <a:avLst/>
          </a:prstGeom>
          <a:noFill/>
        </p:spPr>
        <p:txBody>
          <a:bodyPr wrap="square" rtlCol="0">
            <a:spAutoFit/>
          </a:bodyPr>
          <a:lstStyle/>
          <a:p>
            <a:r>
              <a:rPr lang="en-IN" dirty="0"/>
              <a:t>Student Name : Srikanth Jammula</a:t>
            </a:r>
          </a:p>
          <a:p>
            <a:r>
              <a:rPr lang="en-IN" dirty="0"/>
              <a:t>Email	         : </a:t>
            </a:r>
            <a:r>
              <a:rPr lang="en-IN" dirty="0">
                <a:hlinkClick r:id="rId2"/>
              </a:rPr>
              <a:t>srikanthjam21@gmail.com</a:t>
            </a:r>
            <a:endParaRPr lang="en-IN" dirty="0"/>
          </a:p>
          <a:p>
            <a:r>
              <a:rPr lang="en-IN" dirty="0"/>
              <a:t>College             : </a:t>
            </a:r>
            <a:r>
              <a:rPr lang="en-IN" dirty="0" err="1"/>
              <a:t>Madanapalle</a:t>
            </a:r>
            <a:r>
              <a:rPr lang="en-IN" dirty="0"/>
              <a:t> Institute of Technology &amp; Science</a:t>
            </a:r>
          </a:p>
          <a:p>
            <a:r>
              <a:rPr lang="en-IN" dirty="0"/>
              <a:t>Internship Domain : Artificial Intelligence</a:t>
            </a:r>
          </a:p>
          <a:p>
            <a:r>
              <a:rPr lang="en-IN" dirty="0"/>
              <a:t>Internship duration : 2months</a:t>
            </a:r>
          </a:p>
          <a:p>
            <a:r>
              <a:rPr lang="en-IN" dirty="0"/>
              <a:t>Project Title : Car Price Prediction	</a:t>
            </a:r>
          </a:p>
        </p:txBody>
      </p:sp>
    </p:spTree>
    <p:extLst>
      <p:ext uri="{BB962C8B-B14F-4D97-AF65-F5344CB8AC3E}">
        <p14:creationId xmlns:p14="http://schemas.microsoft.com/office/powerpoint/2010/main" val="97057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1019FA-725E-376B-E6CA-BFF831D9F7A4}"/>
              </a:ext>
            </a:extLst>
          </p:cNvPr>
          <p:cNvPicPr>
            <a:picLocks noChangeAspect="1"/>
          </p:cNvPicPr>
          <p:nvPr/>
        </p:nvPicPr>
        <p:blipFill rotWithShape="1">
          <a:blip r:embed="rId2">
            <a:extLst>
              <a:ext uri="{28A0092B-C50C-407E-A947-70E740481C1C}">
                <a14:useLocalDpi xmlns:a14="http://schemas.microsoft.com/office/drawing/2010/main" val="0"/>
              </a:ext>
            </a:extLst>
          </a:blip>
          <a:srcRect l="3065" t="14160" b="36619"/>
          <a:stretch/>
        </p:blipFill>
        <p:spPr>
          <a:xfrm>
            <a:off x="186813" y="4916"/>
            <a:ext cx="11818374" cy="3372465"/>
          </a:xfrm>
          <a:prstGeom prst="rect">
            <a:avLst/>
          </a:prstGeom>
        </p:spPr>
      </p:pic>
      <p:pic>
        <p:nvPicPr>
          <p:cNvPr id="5" name="Picture 4">
            <a:extLst>
              <a:ext uri="{FF2B5EF4-FFF2-40B4-BE49-F238E27FC236}">
                <a16:creationId xmlns:a16="http://schemas.microsoft.com/office/drawing/2014/main" id="{A814D144-2676-2919-3DF6-75FB56D680D5}"/>
              </a:ext>
            </a:extLst>
          </p:cNvPr>
          <p:cNvPicPr>
            <a:picLocks noChangeAspect="1"/>
          </p:cNvPicPr>
          <p:nvPr/>
        </p:nvPicPr>
        <p:blipFill rotWithShape="1">
          <a:blip r:embed="rId3">
            <a:extLst>
              <a:ext uri="{28A0092B-C50C-407E-A947-70E740481C1C}">
                <a14:useLocalDpi xmlns:a14="http://schemas.microsoft.com/office/drawing/2010/main" val="0"/>
              </a:ext>
            </a:extLst>
          </a:blip>
          <a:srcRect l="3065" t="14160" b="37695"/>
          <a:stretch/>
        </p:blipFill>
        <p:spPr>
          <a:xfrm>
            <a:off x="186812" y="3377382"/>
            <a:ext cx="11818375" cy="3298722"/>
          </a:xfrm>
          <a:prstGeom prst="rect">
            <a:avLst/>
          </a:prstGeom>
        </p:spPr>
      </p:pic>
    </p:spTree>
    <p:extLst>
      <p:ext uri="{BB962C8B-B14F-4D97-AF65-F5344CB8AC3E}">
        <p14:creationId xmlns:p14="http://schemas.microsoft.com/office/powerpoint/2010/main" val="2162768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8088F-CDB8-1595-8306-F8D09E16F860}"/>
              </a:ext>
            </a:extLst>
          </p:cNvPr>
          <p:cNvPicPr>
            <a:picLocks noChangeAspect="1"/>
          </p:cNvPicPr>
          <p:nvPr/>
        </p:nvPicPr>
        <p:blipFill rotWithShape="1">
          <a:blip r:embed="rId2">
            <a:extLst>
              <a:ext uri="{28A0092B-C50C-407E-A947-70E740481C1C}">
                <a14:useLocalDpi xmlns:a14="http://schemas.microsoft.com/office/drawing/2010/main" val="0"/>
              </a:ext>
            </a:extLst>
          </a:blip>
          <a:srcRect l="3065" t="14304" b="3757"/>
          <a:stretch/>
        </p:blipFill>
        <p:spPr>
          <a:xfrm>
            <a:off x="186813" y="0"/>
            <a:ext cx="11818374" cy="5614220"/>
          </a:xfrm>
          <a:prstGeom prst="rect">
            <a:avLst/>
          </a:prstGeom>
        </p:spPr>
      </p:pic>
      <p:pic>
        <p:nvPicPr>
          <p:cNvPr id="5" name="Picture 4">
            <a:extLst>
              <a:ext uri="{FF2B5EF4-FFF2-40B4-BE49-F238E27FC236}">
                <a16:creationId xmlns:a16="http://schemas.microsoft.com/office/drawing/2014/main" id="{B8BD334A-5184-B2C6-330C-3D7309FA2A01}"/>
              </a:ext>
            </a:extLst>
          </p:cNvPr>
          <p:cNvPicPr>
            <a:picLocks noChangeAspect="1"/>
          </p:cNvPicPr>
          <p:nvPr/>
        </p:nvPicPr>
        <p:blipFill rotWithShape="1">
          <a:blip r:embed="rId3">
            <a:extLst>
              <a:ext uri="{28A0092B-C50C-407E-A947-70E740481C1C}">
                <a14:useLocalDpi xmlns:a14="http://schemas.microsoft.com/office/drawing/2010/main" val="0"/>
              </a:ext>
            </a:extLst>
          </a:blip>
          <a:srcRect l="3065" t="38843" b="48098"/>
          <a:stretch/>
        </p:blipFill>
        <p:spPr>
          <a:xfrm>
            <a:off x="186812" y="5614220"/>
            <a:ext cx="11818375" cy="894735"/>
          </a:xfrm>
          <a:prstGeom prst="rect">
            <a:avLst/>
          </a:prstGeom>
        </p:spPr>
      </p:pic>
    </p:spTree>
    <p:extLst>
      <p:ext uri="{BB962C8B-B14F-4D97-AF65-F5344CB8AC3E}">
        <p14:creationId xmlns:p14="http://schemas.microsoft.com/office/powerpoint/2010/main" val="306759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0EE9E1-3DA4-2F36-1DC4-F5B90BEF370C}"/>
              </a:ext>
            </a:extLst>
          </p:cNvPr>
          <p:cNvPicPr>
            <a:picLocks noChangeAspect="1"/>
          </p:cNvPicPr>
          <p:nvPr/>
        </p:nvPicPr>
        <p:blipFill rotWithShape="1">
          <a:blip r:embed="rId2">
            <a:extLst>
              <a:ext uri="{28A0092B-C50C-407E-A947-70E740481C1C}">
                <a14:useLocalDpi xmlns:a14="http://schemas.microsoft.com/office/drawing/2010/main" val="0"/>
              </a:ext>
            </a:extLst>
          </a:blip>
          <a:srcRect l="3065" t="14160" b="5478"/>
          <a:stretch/>
        </p:blipFill>
        <p:spPr>
          <a:xfrm>
            <a:off x="186813" y="0"/>
            <a:ext cx="11818374" cy="5506065"/>
          </a:xfrm>
          <a:prstGeom prst="rect">
            <a:avLst/>
          </a:prstGeom>
        </p:spPr>
      </p:pic>
      <p:pic>
        <p:nvPicPr>
          <p:cNvPr id="5" name="Picture 4">
            <a:extLst>
              <a:ext uri="{FF2B5EF4-FFF2-40B4-BE49-F238E27FC236}">
                <a16:creationId xmlns:a16="http://schemas.microsoft.com/office/drawing/2014/main" id="{A874E2DA-FC66-0024-8448-D9E370238E92}"/>
              </a:ext>
            </a:extLst>
          </p:cNvPr>
          <p:cNvPicPr>
            <a:picLocks noChangeAspect="1"/>
          </p:cNvPicPr>
          <p:nvPr/>
        </p:nvPicPr>
        <p:blipFill rotWithShape="1">
          <a:blip r:embed="rId3">
            <a:extLst>
              <a:ext uri="{28A0092B-C50C-407E-A947-70E740481C1C}">
                <a14:useLocalDpi xmlns:a14="http://schemas.microsoft.com/office/drawing/2010/main" val="0"/>
              </a:ext>
            </a:extLst>
          </a:blip>
          <a:srcRect l="3065" t="51758" b="28008"/>
          <a:stretch/>
        </p:blipFill>
        <p:spPr>
          <a:xfrm>
            <a:off x="186813" y="5471651"/>
            <a:ext cx="11818375" cy="1386349"/>
          </a:xfrm>
          <a:prstGeom prst="rect">
            <a:avLst/>
          </a:prstGeom>
        </p:spPr>
      </p:pic>
    </p:spTree>
    <p:extLst>
      <p:ext uri="{BB962C8B-B14F-4D97-AF65-F5344CB8AC3E}">
        <p14:creationId xmlns:p14="http://schemas.microsoft.com/office/powerpoint/2010/main" val="189539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94F4F-2F98-EF4D-221B-C13AAA5309B9}"/>
              </a:ext>
            </a:extLst>
          </p:cNvPr>
          <p:cNvPicPr>
            <a:picLocks noChangeAspect="1"/>
          </p:cNvPicPr>
          <p:nvPr/>
        </p:nvPicPr>
        <p:blipFill rotWithShape="1">
          <a:blip r:embed="rId2">
            <a:extLst>
              <a:ext uri="{28A0092B-C50C-407E-A947-70E740481C1C}">
                <a14:useLocalDpi xmlns:a14="http://schemas.microsoft.com/office/drawing/2010/main" val="0"/>
              </a:ext>
            </a:extLst>
          </a:blip>
          <a:srcRect l="3629" t="17605" b="28295"/>
          <a:stretch/>
        </p:blipFill>
        <p:spPr>
          <a:xfrm>
            <a:off x="127819" y="0"/>
            <a:ext cx="11749548" cy="3706762"/>
          </a:xfrm>
          <a:prstGeom prst="rect">
            <a:avLst/>
          </a:prstGeom>
        </p:spPr>
      </p:pic>
      <p:sp>
        <p:nvSpPr>
          <p:cNvPr id="4" name="TextBox 3">
            <a:extLst>
              <a:ext uri="{FF2B5EF4-FFF2-40B4-BE49-F238E27FC236}">
                <a16:creationId xmlns:a16="http://schemas.microsoft.com/office/drawing/2014/main" id="{C399973C-65E4-2323-09C3-84B0731F541A}"/>
              </a:ext>
            </a:extLst>
          </p:cNvPr>
          <p:cNvSpPr txBox="1"/>
          <p:nvPr/>
        </p:nvSpPr>
        <p:spPr>
          <a:xfrm>
            <a:off x="127819" y="3785419"/>
            <a:ext cx="11936362" cy="2585323"/>
          </a:xfrm>
          <a:prstGeom prst="rect">
            <a:avLst/>
          </a:prstGeom>
          <a:noFill/>
        </p:spPr>
        <p:txBody>
          <a:bodyPr wrap="square" rtlCol="0">
            <a:spAutoFit/>
          </a:bodyPr>
          <a:lstStyle/>
          <a:p>
            <a:pPr algn="l" fontAlgn="base"/>
            <a:r>
              <a:rPr lang="en-US" b="0" i="0" dirty="0">
                <a:solidFill>
                  <a:srgbClr val="202214"/>
                </a:solidFill>
                <a:effectLst/>
                <a:latin typeface="Inter"/>
              </a:rPr>
              <a:t>Insights from Statistics:</a:t>
            </a:r>
          </a:p>
          <a:p>
            <a:pPr algn="l" fontAlgn="base">
              <a:buFont typeface="+mj-lt"/>
              <a:buAutoNum type="arabicPeriod"/>
            </a:pPr>
            <a:r>
              <a:rPr lang="en-US" b="1" i="0" dirty="0">
                <a:solidFill>
                  <a:srgbClr val="3C4043"/>
                </a:solidFill>
                <a:effectLst/>
                <a:latin typeface="inherit"/>
              </a:rPr>
              <a:t>Car Variety 🚗🚙:</a:t>
            </a:r>
            <a:endParaRPr lang="en-US" b="0" i="0" dirty="0">
              <a:solidFill>
                <a:srgbClr val="3C4043"/>
              </a:solidFill>
              <a:effectLst/>
              <a:latin typeface="inherit"/>
            </a:endParaRPr>
          </a:p>
          <a:p>
            <a:pPr marL="742950" lvl="1" indent="-285750" algn="l" fontAlgn="base">
              <a:buFont typeface="+mj-lt"/>
              <a:buAutoNum type="arabicPeriod"/>
            </a:pPr>
            <a:r>
              <a:rPr lang="en-US" b="0" i="0" dirty="0">
                <a:solidFill>
                  <a:srgbClr val="3C4043"/>
                </a:solidFill>
                <a:effectLst/>
                <a:latin typeface="inherit"/>
              </a:rPr>
              <a:t>Dataset covers 205 car models, each unique in attributes.</a:t>
            </a:r>
          </a:p>
          <a:p>
            <a:pPr marL="742950" lvl="1" indent="-285750" algn="l" fontAlgn="base">
              <a:buFont typeface="+mj-lt"/>
              <a:buAutoNum type="arabicPeriod"/>
            </a:pPr>
            <a:r>
              <a:rPr lang="en-US" b="0" i="0" dirty="0">
                <a:solidFill>
                  <a:srgbClr val="3C4043"/>
                </a:solidFill>
                <a:effectLst/>
                <a:latin typeface="inherit"/>
              </a:rPr>
              <a:t>Sizes, weights, and engine capacities vary across cars.</a:t>
            </a:r>
          </a:p>
          <a:p>
            <a:pPr algn="l" fontAlgn="base">
              <a:buFont typeface="+mj-lt"/>
              <a:buAutoNum type="arabicPeriod"/>
            </a:pPr>
            <a:r>
              <a:rPr lang="en-US" b="1" i="0" dirty="0">
                <a:solidFill>
                  <a:srgbClr val="3C4043"/>
                </a:solidFill>
                <a:effectLst/>
                <a:latin typeface="inherit"/>
              </a:rPr>
              <a:t>Price Range 💰:</a:t>
            </a:r>
            <a:endParaRPr lang="en-US" b="0" i="0" dirty="0">
              <a:solidFill>
                <a:srgbClr val="3C4043"/>
              </a:solidFill>
              <a:effectLst/>
              <a:latin typeface="inherit"/>
            </a:endParaRPr>
          </a:p>
          <a:p>
            <a:pPr marL="742950" lvl="1" indent="-285750" algn="l" fontAlgn="base">
              <a:buFont typeface="+mj-lt"/>
              <a:buAutoNum type="arabicPeriod"/>
            </a:pPr>
            <a:r>
              <a:rPr lang="en-US" b="0" i="0" dirty="0">
                <a:solidFill>
                  <a:srgbClr val="3C4043"/>
                </a:solidFill>
                <a:effectLst/>
                <a:latin typeface="inherit"/>
              </a:rPr>
              <a:t>Mini Price: 5,118 dollar</a:t>
            </a:r>
          </a:p>
          <a:p>
            <a:pPr marL="742950" lvl="1" indent="-285750" algn="l" fontAlgn="base">
              <a:buFont typeface="+mj-lt"/>
              <a:buAutoNum type="arabicPeriod"/>
            </a:pPr>
            <a:r>
              <a:rPr lang="en-US" b="0" i="0" dirty="0">
                <a:solidFill>
                  <a:srgbClr val="3C4043"/>
                </a:solidFill>
                <a:effectLst/>
                <a:latin typeface="inherit"/>
              </a:rPr>
              <a:t>Maxi Price: 45,400 dollar</a:t>
            </a:r>
          </a:p>
          <a:p>
            <a:pPr marL="742950" lvl="1" indent="-285750" algn="l" fontAlgn="base">
              <a:buFont typeface="+mj-lt"/>
              <a:buAutoNum type="arabicPeriod"/>
            </a:pPr>
            <a:r>
              <a:rPr lang="en-US" b="0" i="0" dirty="0">
                <a:solidFill>
                  <a:srgbClr val="3C4043"/>
                </a:solidFill>
                <a:effectLst/>
                <a:latin typeface="inherit"/>
              </a:rPr>
              <a:t>Average car price is about $13,276.</a:t>
            </a:r>
            <a:endParaRPr lang="en-US" dirty="0">
              <a:solidFill>
                <a:srgbClr val="3C4043"/>
              </a:solidFill>
              <a:latin typeface="inherit"/>
            </a:endParaRPr>
          </a:p>
          <a:p>
            <a:pPr marL="742950" lvl="1" indent="-285750" algn="l" fontAlgn="base">
              <a:buFont typeface="+mj-lt"/>
              <a:buAutoNum type="arabicPeriod"/>
            </a:pPr>
            <a:endParaRPr lang="en-US" b="0" i="0" dirty="0">
              <a:solidFill>
                <a:srgbClr val="3C4043"/>
              </a:solidFill>
              <a:effectLst/>
              <a:latin typeface="inherit"/>
            </a:endParaRPr>
          </a:p>
        </p:txBody>
      </p:sp>
    </p:spTree>
    <p:extLst>
      <p:ext uri="{BB962C8B-B14F-4D97-AF65-F5344CB8AC3E}">
        <p14:creationId xmlns:p14="http://schemas.microsoft.com/office/powerpoint/2010/main" val="167963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A711151D-2ECF-EBD0-DB20-E9B9A04C0E27}"/>
              </a:ext>
            </a:extLst>
          </p:cNvPr>
          <p:cNvSpPr>
            <a:spLocks noChangeArrowheads="1"/>
          </p:cNvSpPr>
          <p:nvPr/>
        </p:nvSpPr>
        <p:spPr bwMode="auto">
          <a:xfrm>
            <a:off x="255639" y="225902"/>
            <a:ext cx="1090397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rgbClr val="3C4043"/>
                </a:solidFill>
                <a:effectLst/>
                <a:latin typeface="inherit"/>
                <a:cs typeface="Segoe UI" panose="020B0502040204020203" pitchFamily="34" charset="0"/>
              </a:rPr>
              <a:t>3.Engine Diversity 🛠️:</a:t>
            </a:r>
            <a:endParaRPr kumimoji="0" lang="en-US" altLang="en-US" b="0" i="0" u="none" strike="noStrike" cap="none" normalizeH="0" baseline="0" dirty="0">
              <a:ln>
                <a:noFill/>
              </a:ln>
              <a:solidFill>
                <a:srgbClr val="3C4043"/>
              </a:solidFill>
              <a:effectLst/>
              <a:latin typeface="inherit"/>
              <a:cs typeface="Segoe UI" panose="020B0502040204020203"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3C4043"/>
                </a:solidFill>
                <a:effectLst/>
                <a:latin typeface="inherit"/>
                <a:cs typeface="Segoe UI" panose="020B0502040204020203" pitchFamily="34" charset="0"/>
              </a:rPr>
              <a:t>Risk ratings (</a:t>
            </a:r>
            <a:r>
              <a:rPr kumimoji="0" lang="en-US" altLang="en-US" b="0" i="0" u="none" strike="noStrike" cap="none" normalizeH="0" baseline="0" dirty="0" err="1">
                <a:ln>
                  <a:noFill/>
                </a:ln>
                <a:solidFill>
                  <a:srgbClr val="3C4043"/>
                </a:solidFill>
                <a:effectLst/>
                <a:latin typeface="Roboto Mono" panose="00000009000000000000" pitchFamily="49" charset="0"/>
                <a:cs typeface="Segoe UI" panose="020B0502040204020203" pitchFamily="34" charset="0"/>
              </a:rPr>
              <a:t>symboling</a:t>
            </a:r>
            <a:r>
              <a:rPr kumimoji="0" lang="en-US" altLang="en-US" b="0" i="0" u="none" strike="noStrike" cap="none" normalizeH="0" baseline="0" dirty="0">
                <a:ln>
                  <a:noFill/>
                </a:ln>
                <a:solidFill>
                  <a:srgbClr val="3C4043"/>
                </a:solidFill>
                <a:effectLst/>
                <a:latin typeface="inherit"/>
                <a:cs typeface="Segoe UI" panose="020B0502040204020203" pitchFamily="34" charset="0"/>
              </a:rPr>
              <a:t>) vary from -2 to 3.</a:t>
            </a:r>
            <a:endParaRPr kumimoji="0" lang="en-US" altLang="en-US"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3C4043"/>
                </a:solidFill>
                <a:effectLst/>
                <a:latin typeface="inherit"/>
                <a:cs typeface="Segoe UI" panose="020B0502040204020203" pitchFamily="34" charset="0"/>
              </a:rPr>
              <a:t>Engines differ in bore diameter (</a:t>
            </a:r>
            <a:r>
              <a:rPr kumimoji="0" lang="en-US" altLang="en-US" b="0" i="0" u="none" strike="noStrike" cap="none" normalizeH="0" baseline="0" dirty="0" err="1">
                <a:ln>
                  <a:noFill/>
                </a:ln>
                <a:solidFill>
                  <a:srgbClr val="3C4043"/>
                </a:solidFill>
                <a:effectLst/>
                <a:latin typeface="Roboto Mono" panose="00000009000000000000" pitchFamily="49" charset="0"/>
                <a:cs typeface="Segoe UI" panose="020B0502040204020203" pitchFamily="34" charset="0"/>
              </a:rPr>
              <a:t>boreratio</a:t>
            </a:r>
            <a:r>
              <a:rPr kumimoji="0" lang="en-US" altLang="en-US" b="0" i="0" u="none" strike="noStrike" cap="none" normalizeH="0" baseline="0" dirty="0">
                <a:ln>
                  <a:noFill/>
                </a:ln>
                <a:solidFill>
                  <a:srgbClr val="3C4043"/>
                </a:solidFill>
                <a:effectLst/>
                <a:latin typeface="inherit"/>
                <a:cs typeface="Segoe UI" panose="020B0502040204020203" pitchFamily="34" charset="0"/>
              </a:rPr>
              <a:t>) and stroke length (</a:t>
            </a:r>
            <a:r>
              <a:rPr kumimoji="0" lang="en-US" altLang="en-US" b="0" i="0" u="none" strike="noStrike" cap="none" normalizeH="0" baseline="0" dirty="0">
                <a:ln>
                  <a:noFill/>
                </a:ln>
                <a:solidFill>
                  <a:srgbClr val="3C4043"/>
                </a:solidFill>
                <a:effectLst/>
                <a:latin typeface="Roboto Mono" panose="00000009000000000000" pitchFamily="49" charset="0"/>
                <a:cs typeface="Segoe UI" panose="020B0502040204020203" pitchFamily="34" charset="0"/>
              </a:rPr>
              <a:t>stroke</a:t>
            </a:r>
            <a:r>
              <a:rPr kumimoji="0" lang="en-US" altLang="en-US" b="0" i="0" u="none" strike="noStrike" cap="none" normalizeH="0" baseline="0" dirty="0">
                <a:ln>
                  <a:noFill/>
                </a:ln>
                <a:solidFill>
                  <a:srgbClr val="3C4043"/>
                </a:solidFill>
                <a:effectLst/>
                <a:latin typeface="inherit"/>
                <a:cs typeface="Segoe UI" panose="020B0502040204020203" pitchFamily="34" charset="0"/>
              </a:rPr>
              <a:t>).</a:t>
            </a:r>
          </a:p>
        </p:txBody>
      </p:sp>
      <p:sp>
        <p:nvSpPr>
          <p:cNvPr id="4" name="Rectangle 2">
            <a:extLst>
              <a:ext uri="{FF2B5EF4-FFF2-40B4-BE49-F238E27FC236}">
                <a16:creationId xmlns:a16="http://schemas.microsoft.com/office/drawing/2014/main" id="{753DB5EA-14D8-6A7D-C863-12ACF64049F5}"/>
              </a:ext>
            </a:extLst>
          </p:cNvPr>
          <p:cNvSpPr>
            <a:spLocks noChangeArrowheads="1"/>
          </p:cNvSpPr>
          <p:nvPr/>
        </p:nvSpPr>
        <p:spPr bwMode="auto">
          <a:xfrm>
            <a:off x="157316" y="1056899"/>
            <a:ext cx="7800212"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C4043"/>
                </a:solidFill>
                <a:effectLst/>
                <a:latin typeface="Segoe UI" panose="020B0502040204020203" pitchFamily="34" charset="0"/>
                <a:cs typeface="Segoe UI" panose="020B0502040204020203" pitchFamily="34" charset="0"/>
              </a:rPr>
              <a:t>4.Data Distribution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3C4043"/>
                </a:solidFill>
                <a:effectLst/>
                <a:latin typeface="inherit"/>
                <a:cs typeface="Segoe UI" panose="020B0502040204020203" pitchFamily="34" charset="0"/>
              </a:rPr>
              <a:t>Features like </a:t>
            </a:r>
            <a:r>
              <a:rPr kumimoji="0" lang="en-US" altLang="en-US" b="0" i="0" u="none" strike="noStrike" cap="none" normalizeH="0" baseline="0" dirty="0" err="1">
                <a:ln>
                  <a:noFill/>
                </a:ln>
                <a:solidFill>
                  <a:srgbClr val="3C4043"/>
                </a:solidFill>
                <a:effectLst/>
                <a:latin typeface="Roboto Mono" panose="00000009000000000000" pitchFamily="49" charset="0"/>
                <a:cs typeface="Segoe UI" panose="020B0502040204020203" pitchFamily="34" charset="0"/>
              </a:rPr>
              <a:t>carwidth</a:t>
            </a:r>
            <a:r>
              <a:rPr kumimoji="0" lang="en-US" altLang="en-US" b="0" i="0" u="none" strike="noStrike" cap="none" normalizeH="0" baseline="0" dirty="0">
                <a:ln>
                  <a:noFill/>
                </a:ln>
                <a:solidFill>
                  <a:srgbClr val="3C4043"/>
                </a:solidFill>
                <a:effectLst/>
                <a:latin typeface="inherit"/>
                <a:cs typeface="Segoe UI" panose="020B0502040204020203" pitchFamily="34" charset="0"/>
              </a:rPr>
              <a:t>, </a:t>
            </a:r>
            <a:r>
              <a:rPr kumimoji="0" lang="en-US" altLang="en-US" b="0" i="0" u="none" strike="noStrike" cap="none" normalizeH="0" baseline="0" dirty="0" err="1">
                <a:ln>
                  <a:noFill/>
                </a:ln>
                <a:solidFill>
                  <a:srgbClr val="3C4043"/>
                </a:solidFill>
                <a:effectLst/>
                <a:latin typeface="Roboto Mono" panose="00000009000000000000" pitchFamily="49" charset="0"/>
                <a:cs typeface="Segoe UI" panose="020B0502040204020203" pitchFamily="34" charset="0"/>
              </a:rPr>
              <a:t>curbweight</a:t>
            </a:r>
            <a:r>
              <a:rPr kumimoji="0" lang="en-US" altLang="en-US" b="0" i="0" u="none" strike="noStrike" cap="none" normalizeH="0" baseline="0" dirty="0">
                <a:ln>
                  <a:noFill/>
                </a:ln>
                <a:solidFill>
                  <a:srgbClr val="3C4043"/>
                </a:solidFill>
                <a:effectLst/>
                <a:latin typeface="inherit"/>
                <a:cs typeface="Segoe UI" panose="020B0502040204020203" pitchFamily="34" charset="0"/>
              </a:rPr>
              <a:t>, </a:t>
            </a:r>
            <a:r>
              <a:rPr kumimoji="0" lang="en-US" altLang="en-US" b="0" i="0" u="none" strike="noStrike" cap="none" normalizeH="0" baseline="0" dirty="0" err="1">
                <a:ln>
                  <a:noFill/>
                </a:ln>
                <a:solidFill>
                  <a:srgbClr val="3C4043"/>
                </a:solidFill>
                <a:effectLst/>
                <a:latin typeface="Roboto Mono" panose="00000009000000000000" pitchFamily="49" charset="0"/>
                <a:cs typeface="Segoe UI" panose="020B0502040204020203" pitchFamily="34" charset="0"/>
              </a:rPr>
              <a:t>enginesize</a:t>
            </a:r>
            <a:r>
              <a:rPr kumimoji="0" lang="en-US" altLang="en-US" b="0" i="0" u="none" strike="noStrike" cap="none" normalizeH="0" baseline="0" dirty="0">
                <a:ln>
                  <a:noFill/>
                </a:ln>
                <a:solidFill>
                  <a:srgbClr val="3C4043"/>
                </a:solidFill>
                <a:effectLst/>
                <a:latin typeface="inherit"/>
                <a:cs typeface="Segoe UI" panose="020B0502040204020203" pitchFamily="34" charset="0"/>
              </a:rPr>
              <a:t> show notable variability.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3C4043"/>
                </a:solidFill>
                <a:effectLst/>
                <a:latin typeface="inherit"/>
                <a:cs typeface="Segoe UI" panose="020B0502040204020203" pitchFamily="34" charset="0"/>
              </a:rPr>
              <a:t>Potential outliers present in </a:t>
            </a:r>
            <a:r>
              <a:rPr kumimoji="0" lang="en-US" altLang="en-US" b="0" i="0" u="none" strike="noStrike" cap="none" normalizeH="0" baseline="0" dirty="0" err="1">
                <a:ln>
                  <a:noFill/>
                </a:ln>
                <a:solidFill>
                  <a:srgbClr val="3C4043"/>
                </a:solidFill>
                <a:effectLst/>
                <a:latin typeface="Roboto Mono" panose="00000009000000000000" pitchFamily="49" charset="0"/>
                <a:cs typeface="Segoe UI" panose="020B0502040204020203" pitchFamily="34" charset="0"/>
              </a:rPr>
              <a:t>compressionratio</a:t>
            </a:r>
            <a:r>
              <a:rPr kumimoji="0" lang="en-US" altLang="en-US" b="0" i="0" u="none" strike="noStrike" cap="none" normalizeH="0" baseline="0" dirty="0">
                <a:ln>
                  <a:noFill/>
                </a:ln>
                <a:solidFill>
                  <a:srgbClr val="3C4043"/>
                </a:solidFill>
                <a:effectLst/>
                <a:latin typeface="inherit"/>
                <a:cs typeface="Segoe UI" panose="020B0502040204020203" pitchFamily="34" charset="0"/>
              </a:rPr>
              <a:t> and </a:t>
            </a:r>
            <a:r>
              <a:rPr kumimoji="0" lang="en-US" altLang="en-US" b="0" i="0" u="none" strike="noStrike" cap="none" normalizeH="0" baseline="0" dirty="0">
                <a:ln>
                  <a:noFill/>
                </a:ln>
                <a:solidFill>
                  <a:srgbClr val="3C4043"/>
                </a:solidFill>
                <a:effectLst/>
                <a:latin typeface="Roboto Mono" panose="00000009000000000000" pitchFamily="49" charset="0"/>
                <a:cs typeface="Segoe UI" panose="020B0502040204020203" pitchFamily="34" charset="0"/>
              </a:rPr>
              <a:t>horsepower</a:t>
            </a:r>
            <a:endParaRPr kumimoji="0" lang="en-US" altLang="en-US" b="0" i="0" u="none" strike="noStrike" cap="none" normalizeH="0" baseline="0" dirty="0">
              <a:ln>
                <a:noFill/>
              </a:ln>
              <a:solidFill>
                <a:srgbClr val="3C4043"/>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39345E4-BD4F-CC0A-E467-852E45D3BA80}"/>
              </a:ext>
            </a:extLst>
          </p:cNvPr>
          <p:cNvPicPr>
            <a:picLocks noChangeAspect="1"/>
          </p:cNvPicPr>
          <p:nvPr/>
        </p:nvPicPr>
        <p:blipFill rotWithShape="1">
          <a:blip r:embed="rId2">
            <a:extLst>
              <a:ext uri="{28A0092B-C50C-407E-A947-70E740481C1C}">
                <a14:useLocalDpi xmlns:a14="http://schemas.microsoft.com/office/drawing/2010/main" val="0"/>
              </a:ext>
            </a:extLst>
          </a:blip>
          <a:srcRect l="4758" t="15379" b="33748"/>
          <a:stretch/>
        </p:blipFill>
        <p:spPr>
          <a:xfrm>
            <a:off x="157316" y="2164895"/>
            <a:ext cx="11611897" cy="3485604"/>
          </a:xfrm>
          <a:prstGeom prst="rect">
            <a:avLst/>
          </a:prstGeom>
        </p:spPr>
      </p:pic>
    </p:spTree>
    <p:extLst>
      <p:ext uri="{BB962C8B-B14F-4D97-AF65-F5344CB8AC3E}">
        <p14:creationId xmlns:p14="http://schemas.microsoft.com/office/powerpoint/2010/main" val="2897156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FE1C17-2D71-E382-FAF0-26688E1688D2}"/>
              </a:ext>
            </a:extLst>
          </p:cNvPr>
          <p:cNvPicPr>
            <a:picLocks noChangeAspect="1"/>
          </p:cNvPicPr>
          <p:nvPr/>
        </p:nvPicPr>
        <p:blipFill rotWithShape="1">
          <a:blip r:embed="rId2">
            <a:extLst>
              <a:ext uri="{28A0092B-C50C-407E-A947-70E740481C1C}">
                <a14:useLocalDpi xmlns:a14="http://schemas.microsoft.com/office/drawing/2010/main" val="0"/>
              </a:ext>
            </a:extLst>
          </a:blip>
          <a:srcRect l="4758" t="14448" b="11793"/>
          <a:stretch/>
        </p:blipFill>
        <p:spPr>
          <a:xfrm>
            <a:off x="290051" y="1582993"/>
            <a:ext cx="11611897" cy="5053782"/>
          </a:xfrm>
          <a:prstGeom prst="rect">
            <a:avLst/>
          </a:prstGeom>
        </p:spPr>
      </p:pic>
      <p:sp>
        <p:nvSpPr>
          <p:cNvPr id="4" name="TextBox 3">
            <a:extLst>
              <a:ext uri="{FF2B5EF4-FFF2-40B4-BE49-F238E27FC236}">
                <a16:creationId xmlns:a16="http://schemas.microsoft.com/office/drawing/2014/main" id="{7A3877D9-72E7-AAFD-67DA-833B35A8FBF0}"/>
              </a:ext>
            </a:extLst>
          </p:cNvPr>
          <p:cNvSpPr txBox="1"/>
          <p:nvPr/>
        </p:nvSpPr>
        <p:spPr>
          <a:xfrm>
            <a:off x="442452" y="78658"/>
            <a:ext cx="11218606" cy="584775"/>
          </a:xfrm>
          <a:prstGeom prst="rect">
            <a:avLst/>
          </a:prstGeom>
          <a:noFill/>
        </p:spPr>
        <p:txBody>
          <a:bodyPr wrap="square" rtlCol="0">
            <a:spAutoFit/>
          </a:bodyPr>
          <a:lstStyle/>
          <a:p>
            <a:pPr algn="ctr"/>
            <a:r>
              <a:rPr lang="en-IN" sz="3200" b="1" dirty="0"/>
              <a:t>3.Exploratory Data Analysis</a:t>
            </a:r>
          </a:p>
        </p:txBody>
      </p:sp>
    </p:spTree>
    <p:extLst>
      <p:ext uri="{BB962C8B-B14F-4D97-AF65-F5344CB8AC3E}">
        <p14:creationId xmlns:p14="http://schemas.microsoft.com/office/powerpoint/2010/main" val="134155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EB53D-C744-8D1F-D0FE-D686A7BEB6B2}"/>
              </a:ext>
            </a:extLst>
          </p:cNvPr>
          <p:cNvPicPr>
            <a:picLocks noChangeAspect="1"/>
          </p:cNvPicPr>
          <p:nvPr/>
        </p:nvPicPr>
        <p:blipFill rotWithShape="1">
          <a:blip r:embed="rId2">
            <a:extLst>
              <a:ext uri="{28A0092B-C50C-407E-A947-70E740481C1C}">
                <a14:useLocalDpi xmlns:a14="http://schemas.microsoft.com/office/drawing/2010/main" val="0"/>
              </a:ext>
            </a:extLst>
          </a:blip>
          <a:srcRect l="8468" t="22196" b="6196"/>
          <a:stretch/>
        </p:blipFill>
        <p:spPr>
          <a:xfrm>
            <a:off x="324463" y="865238"/>
            <a:ext cx="11159613" cy="4906298"/>
          </a:xfrm>
          <a:prstGeom prst="rect">
            <a:avLst/>
          </a:prstGeom>
        </p:spPr>
      </p:pic>
    </p:spTree>
    <p:extLst>
      <p:ext uri="{BB962C8B-B14F-4D97-AF65-F5344CB8AC3E}">
        <p14:creationId xmlns:p14="http://schemas.microsoft.com/office/powerpoint/2010/main" val="3286062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A95E89-ABF8-ADB0-8AA1-6EE72AEDFBB5}"/>
              </a:ext>
            </a:extLst>
          </p:cNvPr>
          <p:cNvPicPr>
            <a:picLocks noChangeAspect="1"/>
          </p:cNvPicPr>
          <p:nvPr/>
        </p:nvPicPr>
        <p:blipFill rotWithShape="1">
          <a:blip r:embed="rId2">
            <a:extLst>
              <a:ext uri="{28A0092B-C50C-407E-A947-70E740481C1C}">
                <a14:useLocalDpi xmlns:a14="http://schemas.microsoft.com/office/drawing/2010/main" val="0"/>
              </a:ext>
            </a:extLst>
          </a:blip>
          <a:srcRect l="4758" t="30376" b="54843"/>
          <a:stretch/>
        </p:blipFill>
        <p:spPr>
          <a:xfrm>
            <a:off x="290051" y="0"/>
            <a:ext cx="11611897" cy="1012722"/>
          </a:xfrm>
          <a:prstGeom prst="rect">
            <a:avLst/>
          </a:prstGeom>
        </p:spPr>
      </p:pic>
      <p:pic>
        <p:nvPicPr>
          <p:cNvPr id="5" name="Picture 4">
            <a:extLst>
              <a:ext uri="{FF2B5EF4-FFF2-40B4-BE49-F238E27FC236}">
                <a16:creationId xmlns:a16="http://schemas.microsoft.com/office/drawing/2014/main" id="{00F48FA6-487E-305F-8258-3951ADFF6C4E}"/>
              </a:ext>
            </a:extLst>
          </p:cNvPr>
          <p:cNvPicPr>
            <a:picLocks noChangeAspect="1"/>
          </p:cNvPicPr>
          <p:nvPr/>
        </p:nvPicPr>
        <p:blipFill rotWithShape="1">
          <a:blip r:embed="rId3">
            <a:extLst>
              <a:ext uri="{28A0092B-C50C-407E-A947-70E740481C1C}">
                <a14:useLocalDpi xmlns:a14="http://schemas.microsoft.com/office/drawing/2010/main" val="0"/>
              </a:ext>
            </a:extLst>
          </a:blip>
          <a:srcRect l="4758" t="13012" b="3613"/>
          <a:stretch/>
        </p:blipFill>
        <p:spPr>
          <a:xfrm>
            <a:off x="290050" y="1012722"/>
            <a:ext cx="11611898" cy="5712542"/>
          </a:xfrm>
          <a:prstGeom prst="rect">
            <a:avLst/>
          </a:prstGeom>
        </p:spPr>
      </p:pic>
    </p:spTree>
    <p:extLst>
      <p:ext uri="{BB962C8B-B14F-4D97-AF65-F5344CB8AC3E}">
        <p14:creationId xmlns:p14="http://schemas.microsoft.com/office/powerpoint/2010/main" val="422507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98D3E-72F5-C110-FC70-00A74ACB24AE}"/>
              </a:ext>
            </a:extLst>
          </p:cNvPr>
          <p:cNvPicPr>
            <a:picLocks noChangeAspect="1"/>
          </p:cNvPicPr>
          <p:nvPr/>
        </p:nvPicPr>
        <p:blipFill rotWithShape="1">
          <a:blip r:embed="rId2">
            <a:extLst>
              <a:ext uri="{28A0092B-C50C-407E-A947-70E740481C1C}">
                <a14:useLocalDpi xmlns:a14="http://schemas.microsoft.com/office/drawing/2010/main" val="0"/>
              </a:ext>
            </a:extLst>
          </a:blip>
          <a:srcRect l="4838" t="31366" b="17931"/>
          <a:stretch/>
        </p:blipFill>
        <p:spPr>
          <a:xfrm>
            <a:off x="176979" y="0"/>
            <a:ext cx="11602065" cy="3283975"/>
          </a:xfrm>
          <a:prstGeom prst="rect">
            <a:avLst/>
          </a:prstGeom>
        </p:spPr>
      </p:pic>
      <p:pic>
        <p:nvPicPr>
          <p:cNvPr id="5" name="Picture 4">
            <a:extLst>
              <a:ext uri="{FF2B5EF4-FFF2-40B4-BE49-F238E27FC236}">
                <a16:creationId xmlns:a16="http://schemas.microsoft.com/office/drawing/2014/main" id="{36186F24-1EA8-85BD-DB34-C4F791084396}"/>
              </a:ext>
            </a:extLst>
          </p:cNvPr>
          <p:cNvPicPr>
            <a:picLocks noChangeAspect="1"/>
          </p:cNvPicPr>
          <p:nvPr/>
        </p:nvPicPr>
        <p:blipFill rotWithShape="1">
          <a:blip r:embed="rId3">
            <a:extLst>
              <a:ext uri="{28A0092B-C50C-407E-A947-70E740481C1C}">
                <a14:useLocalDpi xmlns:a14="http://schemas.microsoft.com/office/drawing/2010/main" val="0"/>
              </a:ext>
            </a:extLst>
          </a:blip>
          <a:srcRect l="4838" t="29848" b="27495"/>
          <a:stretch/>
        </p:blipFill>
        <p:spPr>
          <a:xfrm>
            <a:off x="176978" y="3283975"/>
            <a:ext cx="11602065" cy="2762864"/>
          </a:xfrm>
          <a:prstGeom prst="rect">
            <a:avLst/>
          </a:prstGeom>
        </p:spPr>
      </p:pic>
    </p:spTree>
    <p:extLst>
      <p:ext uri="{BB962C8B-B14F-4D97-AF65-F5344CB8AC3E}">
        <p14:creationId xmlns:p14="http://schemas.microsoft.com/office/powerpoint/2010/main" val="4177381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69520-5221-BA52-8A75-60B478CBB0A4}"/>
              </a:ext>
            </a:extLst>
          </p:cNvPr>
          <p:cNvPicPr>
            <a:picLocks noChangeAspect="1"/>
          </p:cNvPicPr>
          <p:nvPr/>
        </p:nvPicPr>
        <p:blipFill rotWithShape="1">
          <a:blip r:embed="rId2">
            <a:extLst>
              <a:ext uri="{28A0092B-C50C-407E-A947-70E740481C1C}">
                <a14:useLocalDpi xmlns:a14="http://schemas.microsoft.com/office/drawing/2010/main" val="0"/>
              </a:ext>
            </a:extLst>
          </a:blip>
          <a:srcRect l="5403" t="29848" b="27495"/>
          <a:stretch/>
        </p:blipFill>
        <p:spPr>
          <a:xfrm>
            <a:off x="216308" y="0"/>
            <a:ext cx="11533239" cy="2762864"/>
          </a:xfrm>
          <a:prstGeom prst="rect">
            <a:avLst/>
          </a:prstGeom>
        </p:spPr>
      </p:pic>
      <p:pic>
        <p:nvPicPr>
          <p:cNvPr id="5" name="Picture 4">
            <a:extLst>
              <a:ext uri="{FF2B5EF4-FFF2-40B4-BE49-F238E27FC236}">
                <a16:creationId xmlns:a16="http://schemas.microsoft.com/office/drawing/2014/main" id="{6A84EB74-32AA-C038-892F-E00CFE2ADE47}"/>
              </a:ext>
            </a:extLst>
          </p:cNvPr>
          <p:cNvPicPr>
            <a:picLocks noChangeAspect="1"/>
          </p:cNvPicPr>
          <p:nvPr/>
        </p:nvPicPr>
        <p:blipFill rotWithShape="1">
          <a:blip r:embed="rId3">
            <a:extLst>
              <a:ext uri="{28A0092B-C50C-407E-A947-70E740481C1C}">
                <a14:useLocalDpi xmlns:a14="http://schemas.microsoft.com/office/drawing/2010/main" val="0"/>
              </a:ext>
            </a:extLst>
          </a:blip>
          <a:srcRect l="5403" t="29696" b="23548"/>
          <a:stretch/>
        </p:blipFill>
        <p:spPr>
          <a:xfrm>
            <a:off x="216308" y="2762864"/>
            <a:ext cx="11533239" cy="3028337"/>
          </a:xfrm>
          <a:prstGeom prst="rect">
            <a:avLst/>
          </a:prstGeom>
        </p:spPr>
      </p:pic>
    </p:spTree>
    <p:extLst>
      <p:ext uri="{BB962C8B-B14F-4D97-AF65-F5344CB8AC3E}">
        <p14:creationId xmlns:p14="http://schemas.microsoft.com/office/powerpoint/2010/main" val="2342513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323DDB-62C0-60A7-AC8D-18D47F8D03D3}"/>
              </a:ext>
            </a:extLst>
          </p:cNvPr>
          <p:cNvSpPr txBox="1"/>
          <p:nvPr/>
        </p:nvSpPr>
        <p:spPr>
          <a:xfrm>
            <a:off x="0" y="0"/>
            <a:ext cx="11887200" cy="1046440"/>
          </a:xfrm>
          <a:prstGeom prst="rect">
            <a:avLst/>
          </a:prstGeom>
          <a:noFill/>
        </p:spPr>
        <p:txBody>
          <a:bodyPr wrap="square" rtlCol="0">
            <a:spAutoFit/>
          </a:bodyPr>
          <a:lstStyle/>
          <a:p>
            <a:endParaRPr lang="en-IN" dirty="0"/>
          </a:p>
          <a:p>
            <a:pPr algn="ctr"/>
            <a:r>
              <a:rPr lang="en-IN" sz="4400" b="1" dirty="0"/>
              <a:t>Car Price Prediction</a:t>
            </a:r>
          </a:p>
        </p:txBody>
      </p:sp>
      <p:sp>
        <p:nvSpPr>
          <p:cNvPr id="3" name="TextBox 2">
            <a:extLst>
              <a:ext uri="{FF2B5EF4-FFF2-40B4-BE49-F238E27FC236}">
                <a16:creationId xmlns:a16="http://schemas.microsoft.com/office/drawing/2014/main" id="{C231156A-8E53-596D-3EA4-2BF4B50A3B50}"/>
              </a:ext>
            </a:extLst>
          </p:cNvPr>
          <p:cNvSpPr txBox="1"/>
          <p:nvPr/>
        </p:nvSpPr>
        <p:spPr>
          <a:xfrm>
            <a:off x="465222" y="2675021"/>
            <a:ext cx="12192000" cy="3139321"/>
          </a:xfrm>
          <a:prstGeom prst="rect">
            <a:avLst/>
          </a:prstGeom>
          <a:noFill/>
        </p:spPr>
        <p:txBody>
          <a:bodyPr wrap="square" rtlCol="0">
            <a:spAutoFit/>
          </a:bodyPr>
          <a:lstStyle/>
          <a:p>
            <a:r>
              <a:rPr lang="en-IN" b="1" dirty="0"/>
              <a:t>Table of Contents</a:t>
            </a:r>
          </a:p>
          <a:p>
            <a:endParaRPr lang="en-IN" b="1" dirty="0"/>
          </a:p>
          <a:p>
            <a:pPr marL="285750" indent="-285750">
              <a:buFont typeface="Arial" panose="020B0604020202020204" pitchFamily="34" charset="0"/>
              <a:buChar char="•"/>
            </a:pPr>
            <a:r>
              <a:rPr lang="en-IN" dirty="0"/>
              <a:t>Problem Statement</a:t>
            </a:r>
          </a:p>
          <a:p>
            <a:pPr marL="285750" indent="-285750">
              <a:buFont typeface="Arial" panose="020B0604020202020204" pitchFamily="34" charset="0"/>
              <a:buChar char="•"/>
            </a:pPr>
            <a:r>
              <a:rPr lang="en-IN" dirty="0"/>
              <a:t>Import modules</a:t>
            </a:r>
          </a:p>
          <a:p>
            <a:pPr marL="285750" indent="-285750">
              <a:buFont typeface="Arial" panose="020B0604020202020204" pitchFamily="34" charset="0"/>
              <a:buChar char="•"/>
            </a:pPr>
            <a:r>
              <a:rPr lang="en-IN" dirty="0"/>
              <a:t>Data checks to perform</a:t>
            </a:r>
          </a:p>
          <a:p>
            <a:pPr marL="285750" indent="-285750">
              <a:buFont typeface="Arial" panose="020B0604020202020204" pitchFamily="34" charset="0"/>
              <a:buChar char="•"/>
            </a:pPr>
            <a:r>
              <a:rPr lang="en-IN" dirty="0"/>
              <a:t>Exploratory data analysis</a:t>
            </a:r>
          </a:p>
          <a:p>
            <a:pPr marL="285750" indent="-285750">
              <a:buFont typeface="Arial" panose="020B0604020202020204" pitchFamily="34" charset="0"/>
              <a:buChar char="•"/>
            </a:pPr>
            <a:r>
              <a:rPr lang="en-IN" dirty="0"/>
              <a:t>Data pre-processing</a:t>
            </a:r>
          </a:p>
          <a:p>
            <a:pPr marL="285750" indent="-285750">
              <a:buFont typeface="Arial" panose="020B0604020202020204" pitchFamily="34" charset="0"/>
              <a:buChar char="•"/>
            </a:pPr>
            <a:r>
              <a:rPr lang="en-IN" dirty="0"/>
              <a:t>Train the model</a:t>
            </a:r>
          </a:p>
          <a:p>
            <a:pPr marL="285750" indent="-285750">
              <a:buFont typeface="Arial" panose="020B0604020202020204" pitchFamily="34" charset="0"/>
              <a:buChar char="•"/>
            </a:pPr>
            <a:r>
              <a:rPr lang="en-IN" dirty="0"/>
              <a:t>Model performance</a:t>
            </a:r>
          </a:p>
          <a:p>
            <a:pPr marL="285750" indent="-285750">
              <a:buFont typeface="Arial" panose="020B0604020202020204" pitchFamily="34" charset="0"/>
              <a:buChar char="•"/>
            </a:pPr>
            <a:r>
              <a:rPr lang="en-IN" dirty="0"/>
              <a:t>Model Ranking</a:t>
            </a:r>
          </a:p>
          <a:p>
            <a:pPr marL="285750" indent="-285750">
              <a:buFont typeface="Arial" panose="020B0604020202020204" pitchFamily="34" charset="0"/>
              <a:buChar char="•"/>
            </a:pPr>
            <a:endParaRPr lang="en-IN" b="1" dirty="0"/>
          </a:p>
        </p:txBody>
      </p:sp>
    </p:spTree>
    <p:extLst>
      <p:ext uri="{BB962C8B-B14F-4D97-AF65-F5344CB8AC3E}">
        <p14:creationId xmlns:p14="http://schemas.microsoft.com/office/powerpoint/2010/main" val="3751105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9C456-E109-B855-9A1F-154A6560C276}"/>
              </a:ext>
            </a:extLst>
          </p:cNvPr>
          <p:cNvPicPr>
            <a:picLocks noChangeAspect="1"/>
          </p:cNvPicPr>
          <p:nvPr/>
        </p:nvPicPr>
        <p:blipFill rotWithShape="1">
          <a:blip r:embed="rId2">
            <a:extLst>
              <a:ext uri="{28A0092B-C50C-407E-A947-70E740481C1C}">
                <a14:useLocalDpi xmlns:a14="http://schemas.microsoft.com/office/drawing/2010/main" val="0"/>
              </a:ext>
            </a:extLst>
          </a:blip>
          <a:srcRect l="4758" t="30455" b="36756"/>
          <a:stretch/>
        </p:blipFill>
        <p:spPr>
          <a:xfrm>
            <a:off x="290051" y="0"/>
            <a:ext cx="11611897" cy="2123768"/>
          </a:xfrm>
          <a:prstGeom prst="rect">
            <a:avLst/>
          </a:prstGeom>
        </p:spPr>
      </p:pic>
      <p:pic>
        <p:nvPicPr>
          <p:cNvPr id="5" name="Picture 4">
            <a:extLst>
              <a:ext uri="{FF2B5EF4-FFF2-40B4-BE49-F238E27FC236}">
                <a16:creationId xmlns:a16="http://schemas.microsoft.com/office/drawing/2014/main" id="{ECC56500-7A53-C481-AEDB-C8AF0F05E3D2}"/>
              </a:ext>
            </a:extLst>
          </p:cNvPr>
          <p:cNvPicPr>
            <a:picLocks noChangeAspect="1"/>
          </p:cNvPicPr>
          <p:nvPr/>
        </p:nvPicPr>
        <p:blipFill rotWithShape="1">
          <a:blip r:embed="rId3">
            <a:extLst>
              <a:ext uri="{28A0092B-C50C-407E-A947-70E740481C1C}">
                <a14:useLocalDpi xmlns:a14="http://schemas.microsoft.com/office/drawing/2010/main" val="0"/>
              </a:ext>
            </a:extLst>
          </a:blip>
          <a:srcRect l="4758" t="29848" b="6851"/>
          <a:stretch/>
        </p:blipFill>
        <p:spPr>
          <a:xfrm>
            <a:off x="290051" y="2123768"/>
            <a:ext cx="11611897" cy="4100051"/>
          </a:xfrm>
          <a:prstGeom prst="rect">
            <a:avLst/>
          </a:prstGeom>
        </p:spPr>
      </p:pic>
    </p:spTree>
    <p:extLst>
      <p:ext uri="{BB962C8B-B14F-4D97-AF65-F5344CB8AC3E}">
        <p14:creationId xmlns:p14="http://schemas.microsoft.com/office/powerpoint/2010/main" val="58002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23461-11BC-E610-0D0F-94A3F4416791}"/>
              </a:ext>
            </a:extLst>
          </p:cNvPr>
          <p:cNvPicPr>
            <a:picLocks noChangeAspect="1"/>
          </p:cNvPicPr>
          <p:nvPr/>
        </p:nvPicPr>
        <p:blipFill rotWithShape="1">
          <a:blip r:embed="rId2">
            <a:extLst>
              <a:ext uri="{28A0092B-C50C-407E-A947-70E740481C1C}">
                <a14:useLocalDpi xmlns:a14="http://schemas.microsoft.com/office/drawing/2010/main" val="0"/>
              </a:ext>
            </a:extLst>
          </a:blip>
          <a:srcRect l="5161" t="29696" b="42372"/>
          <a:stretch/>
        </p:blipFill>
        <p:spPr>
          <a:xfrm>
            <a:off x="314632" y="0"/>
            <a:ext cx="11562735" cy="1809137"/>
          </a:xfrm>
          <a:prstGeom prst="rect">
            <a:avLst/>
          </a:prstGeom>
        </p:spPr>
      </p:pic>
      <p:pic>
        <p:nvPicPr>
          <p:cNvPr id="5" name="Picture 4">
            <a:extLst>
              <a:ext uri="{FF2B5EF4-FFF2-40B4-BE49-F238E27FC236}">
                <a16:creationId xmlns:a16="http://schemas.microsoft.com/office/drawing/2014/main" id="{52C20275-9468-EF88-E0EE-4AB3B2E50E94}"/>
              </a:ext>
            </a:extLst>
          </p:cNvPr>
          <p:cNvPicPr>
            <a:picLocks noChangeAspect="1"/>
          </p:cNvPicPr>
          <p:nvPr/>
        </p:nvPicPr>
        <p:blipFill rotWithShape="1">
          <a:blip r:embed="rId3">
            <a:extLst>
              <a:ext uri="{28A0092B-C50C-407E-A947-70E740481C1C}">
                <a14:useLocalDpi xmlns:a14="http://schemas.microsoft.com/office/drawing/2010/main" val="0"/>
              </a:ext>
            </a:extLst>
          </a:blip>
          <a:srcRect l="5161" t="30607" b="31139"/>
          <a:stretch/>
        </p:blipFill>
        <p:spPr>
          <a:xfrm>
            <a:off x="314632" y="1809137"/>
            <a:ext cx="11562736" cy="2477730"/>
          </a:xfrm>
          <a:prstGeom prst="rect">
            <a:avLst/>
          </a:prstGeom>
        </p:spPr>
      </p:pic>
      <p:pic>
        <p:nvPicPr>
          <p:cNvPr id="7" name="Picture 6">
            <a:extLst>
              <a:ext uri="{FF2B5EF4-FFF2-40B4-BE49-F238E27FC236}">
                <a16:creationId xmlns:a16="http://schemas.microsoft.com/office/drawing/2014/main" id="{7FFA9949-2D05-E1AA-6B46-17B9016CBC44}"/>
              </a:ext>
            </a:extLst>
          </p:cNvPr>
          <p:cNvPicPr>
            <a:picLocks noChangeAspect="1"/>
          </p:cNvPicPr>
          <p:nvPr/>
        </p:nvPicPr>
        <p:blipFill rotWithShape="1">
          <a:blip r:embed="rId4">
            <a:extLst>
              <a:ext uri="{28A0092B-C50C-407E-A947-70E740481C1C}">
                <a14:useLocalDpi xmlns:a14="http://schemas.microsoft.com/office/drawing/2010/main" val="0"/>
              </a:ext>
            </a:extLst>
          </a:blip>
          <a:srcRect l="8548" t="30304" r="-3387" b="33870"/>
          <a:stretch/>
        </p:blipFill>
        <p:spPr>
          <a:xfrm>
            <a:off x="314631" y="4286867"/>
            <a:ext cx="11562736" cy="2320410"/>
          </a:xfrm>
          <a:prstGeom prst="rect">
            <a:avLst/>
          </a:prstGeom>
        </p:spPr>
      </p:pic>
    </p:spTree>
    <p:extLst>
      <p:ext uri="{BB962C8B-B14F-4D97-AF65-F5344CB8AC3E}">
        <p14:creationId xmlns:p14="http://schemas.microsoft.com/office/powerpoint/2010/main" val="3764307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48829-30EA-1D51-1C93-08C2A02FC126}"/>
              </a:ext>
            </a:extLst>
          </p:cNvPr>
          <p:cNvPicPr>
            <a:picLocks noChangeAspect="1"/>
          </p:cNvPicPr>
          <p:nvPr/>
        </p:nvPicPr>
        <p:blipFill rotWithShape="1">
          <a:blip r:embed="rId2">
            <a:extLst>
              <a:ext uri="{28A0092B-C50C-407E-A947-70E740481C1C}">
                <a14:useLocalDpi xmlns:a14="http://schemas.microsoft.com/office/drawing/2010/main" val="0"/>
              </a:ext>
            </a:extLst>
          </a:blip>
          <a:srcRect l="5000" t="29696" b="15200"/>
          <a:stretch/>
        </p:blipFill>
        <p:spPr>
          <a:xfrm>
            <a:off x="304800" y="0"/>
            <a:ext cx="11582400" cy="3569111"/>
          </a:xfrm>
          <a:prstGeom prst="rect">
            <a:avLst/>
          </a:prstGeom>
        </p:spPr>
      </p:pic>
      <p:pic>
        <p:nvPicPr>
          <p:cNvPr id="5" name="Picture 4">
            <a:extLst>
              <a:ext uri="{FF2B5EF4-FFF2-40B4-BE49-F238E27FC236}">
                <a16:creationId xmlns:a16="http://schemas.microsoft.com/office/drawing/2014/main" id="{275CD935-074D-BF7C-4966-E4A5A8AF7302}"/>
              </a:ext>
            </a:extLst>
          </p:cNvPr>
          <p:cNvPicPr>
            <a:picLocks noChangeAspect="1"/>
          </p:cNvPicPr>
          <p:nvPr/>
        </p:nvPicPr>
        <p:blipFill rotWithShape="1">
          <a:blip r:embed="rId3">
            <a:extLst>
              <a:ext uri="{28A0092B-C50C-407E-A947-70E740481C1C}">
                <a14:useLocalDpi xmlns:a14="http://schemas.microsoft.com/office/drawing/2010/main" val="0"/>
              </a:ext>
            </a:extLst>
          </a:blip>
          <a:srcRect l="5000" t="36527" b="36755"/>
          <a:stretch/>
        </p:blipFill>
        <p:spPr>
          <a:xfrm>
            <a:off x="304799" y="3569111"/>
            <a:ext cx="11582401" cy="1730479"/>
          </a:xfrm>
          <a:prstGeom prst="rect">
            <a:avLst/>
          </a:prstGeom>
        </p:spPr>
      </p:pic>
    </p:spTree>
    <p:extLst>
      <p:ext uri="{BB962C8B-B14F-4D97-AF65-F5344CB8AC3E}">
        <p14:creationId xmlns:p14="http://schemas.microsoft.com/office/powerpoint/2010/main" val="118047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95F84-7325-8696-1A25-C98F88B4E143}"/>
              </a:ext>
            </a:extLst>
          </p:cNvPr>
          <p:cNvPicPr>
            <a:picLocks noChangeAspect="1"/>
          </p:cNvPicPr>
          <p:nvPr/>
        </p:nvPicPr>
        <p:blipFill rotWithShape="1">
          <a:blip r:embed="rId2">
            <a:extLst>
              <a:ext uri="{28A0092B-C50C-407E-A947-70E740481C1C}">
                <a14:useLocalDpi xmlns:a14="http://schemas.microsoft.com/office/drawing/2010/main" val="0"/>
              </a:ext>
            </a:extLst>
          </a:blip>
          <a:srcRect l="5161" t="14591" b="13945"/>
          <a:stretch/>
        </p:blipFill>
        <p:spPr>
          <a:xfrm>
            <a:off x="383458" y="0"/>
            <a:ext cx="11562735" cy="4896466"/>
          </a:xfrm>
          <a:prstGeom prst="rect">
            <a:avLst/>
          </a:prstGeom>
        </p:spPr>
      </p:pic>
      <p:pic>
        <p:nvPicPr>
          <p:cNvPr id="5" name="Picture 4">
            <a:extLst>
              <a:ext uri="{FF2B5EF4-FFF2-40B4-BE49-F238E27FC236}">
                <a16:creationId xmlns:a16="http://schemas.microsoft.com/office/drawing/2014/main" id="{DB7B158F-D8B0-E3F8-D495-5DD142B4DE0D}"/>
              </a:ext>
            </a:extLst>
          </p:cNvPr>
          <p:cNvPicPr>
            <a:picLocks noChangeAspect="1"/>
          </p:cNvPicPr>
          <p:nvPr/>
        </p:nvPicPr>
        <p:blipFill rotWithShape="1">
          <a:blip r:embed="rId3">
            <a:extLst>
              <a:ext uri="{28A0092B-C50C-407E-A947-70E740481C1C}">
                <a14:useLocalDpi xmlns:a14="http://schemas.microsoft.com/office/drawing/2010/main" val="0"/>
              </a:ext>
            </a:extLst>
          </a:blip>
          <a:srcRect l="5161" t="26932" b="39058"/>
          <a:stretch/>
        </p:blipFill>
        <p:spPr>
          <a:xfrm>
            <a:off x="383457" y="4729317"/>
            <a:ext cx="11562735" cy="2330245"/>
          </a:xfrm>
          <a:prstGeom prst="rect">
            <a:avLst/>
          </a:prstGeom>
        </p:spPr>
      </p:pic>
    </p:spTree>
    <p:extLst>
      <p:ext uri="{BB962C8B-B14F-4D97-AF65-F5344CB8AC3E}">
        <p14:creationId xmlns:p14="http://schemas.microsoft.com/office/powerpoint/2010/main" val="468577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77E16A-C053-9F6D-5804-466413053229}"/>
              </a:ext>
            </a:extLst>
          </p:cNvPr>
          <p:cNvPicPr>
            <a:picLocks noChangeAspect="1"/>
          </p:cNvPicPr>
          <p:nvPr/>
        </p:nvPicPr>
        <p:blipFill rotWithShape="1">
          <a:blip r:embed="rId2">
            <a:extLst>
              <a:ext uri="{28A0092B-C50C-407E-A947-70E740481C1C}">
                <a14:useLocalDpi xmlns:a14="http://schemas.microsoft.com/office/drawing/2010/main" val="0"/>
              </a:ext>
            </a:extLst>
          </a:blip>
          <a:srcRect l="5323" t="34826" b="47811"/>
          <a:stretch/>
        </p:blipFill>
        <p:spPr>
          <a:xfrm>
            <a:off x="0" y="0"/>
            <a:ext cx="11543071" cy="1189703"/>
          </a:xfrm>
          <a:prstGeom prst="rect">
            <a:avLst/>
          </a:prstGeom>
        </p:spPr>
      </p:pic>
      <p:pic>
        <p:nvPicPr>
          <p:cNvPr id="5" name="Picture 4">
            <a:extLst>
              <a:ext uri="{FF2B5EF4-FFF2-40B4-BE49-F238E27FC236}">
                <a16:creationId xmlns:a16="http://schemas.microsoft.com/office/drawing/2014/main" id="{54682242-9D44-482E-E770-446760DAF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369" y="808351"/>
            <a:ext cx="7121852" cy="6114963"/>
          </a:xfrm>
          <a:prstGeom prst="rect">
            <a:avLst/>
          </a:prstGeom>
        </p:spPr>
      </p:pic>
    </p:spTree>
    <p:extLst>
      <p:ext uri="{BB962C8B-B14F-4D97-AF65-F5344CB8AC3E}">
        <p14:creationId xmlns:p14="http://schemas.microsoft.com/office/powerpoint/2010/main" val="169172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C5395-1E1A-5CE6-B848-5FD28C126AAF}"/>
              </a:ext>
            </a:extLst>
          </p:cNvPr>
          <p:cNvSpPr txBox="1"/>
          <p:nvPr/>
        </p:nvSpPr>
        <p:spPr>
          <a:xfrm>
            <a:off x="0" y="0"/>
            <a:ext cx="11765902" cy="646331"/>
          </a:xfrm>
          <a:prstGeom prst="rect">
            <a:avLst/>
          </a:prstGeom>
          <a:noFill/>
        </p:spPr>
        <p:txBody>
          <a:bodyPr wrap="square" rtlCol="0">
            <a:spAutoFit/>
          </a:bodyPr>
          <a:lstStyle/>
          <a:p>
            <a:pPr algn="ctr"/>
            <a:r>
              <a:rPr lang="en-IN" sz="3600" b="1" dirty="0"/>
              <a:t>Analysing Result</a:t>
            </a:r>
          </a:p>
        </p:txBody>
      </p:sp>
      <p:sp>
        <p:nvSpPr>
          <p:cNvPr id="3" name="TextBox 2">
            <a:extLst>
              <a:ext uri="{FF2B5EF4-FFF2-40B4-BE49-F238E27FC236}">
                <a16:creationId xmlns:a16="http://schemas.microsoft.com/office/drawing/2014/main" id="{D43AEC36-7844-38D6-DFCE-E6B8FB54023E}"/>
              </a:ext>
            </a:extLst>
          </p:cNvPr>
          <p:cNvSpPr txBox="1"/>
          <p:nvPr/>
        </p:nvSpPr>
        <p:spPr>
          <a:xfrm>
            <a:off x="129073" y="474345"/>
            <a:ext cx="11933853" cy="6740307"/>
          </a:xfrm>
          <a:prstGeom prst="rect">
            <a:avLst/>
          </a:prstGeom>
          <a:noFill/>
        </p:spPr>
        <p:txBody>
          <a:bodyPr wrap="square" rtlCol="0">
            <a:spAutoFit/>
          </a:bodyPr>
          <a:lstStyle/>
          <a:p>
            <a:pPr algn="l" fontAlgn="base">
              <a:buFont typeface="Arial" panose="020B0604020202020204" pitchFamily="34" charset="0"/>
              <a:buChar char="•"/>
            </a:pPr>
            <a:r>
              <a:rPr lang="en-IN" b="0" i="0" dirty="0">
                <a:solidFill>
                  <a:srgbClr val="3C4043"/>
                </a:solidFill>
                <a:effectLst/>
                <a:highlight>
                  <a:srgbClr val="FFFFFF"/>
                </a:highlight>
                <a:latin typeface="inherit"/>
              </a:rPr>
              <a:t>We have </a:t>
            </a:r>
            <a:r>
              <a:rPr lang="en-IN" b="0" i="0" dirty="0" err="1">
                <a:solidFill>
                  <a:srgbClr val="3C4043"/>
                </a:solidFill>
                <a:effectLst/>
                <a:highlight>
                  <a:srgbClr val="FFFFFF"/>
                </a:highlight>
                <a:latin typeface="inherit"/>
              </a:rPr>
              <a:t>DataSet</a:t>
            </a:r>
            <a:r>
              <a:rPr lang="en-IN" b="0" i="0" dirty="0">
                <a:solidFill>
                  <a:srgbClr val="3C4043"/>
                </a:solidFill>
                <a:effectLst/>
                <a:highlight>
                  <a:srgbClr val="FFFFFF"/>
                </a:highlight>
                <a:latin typeface="inherit"/>
              </a:rPr>
              <a:t> &gt; Car Price </a:t>
            </a:r>
          </a:p>
          <a:p>
            <a:pPr algn="l" fontAlgn="base">
              <a:buFont typeface="Arial" panose="020B0604020202020204" pitchFamily="34" charset="0"/>
              <a:buChar char="•"/>
            </a:pPr>
            <a:r>
              <a:rPr lang="en-IN" b="0" i="0" dirty="0">
                <a:solidFill>
                  <a:srgbClr val="3C4043"/>
                </a:solidFill>
                <a:effectLst/>
                <a:highlight>
                  <a:srgbClr val="FFFFFF"/>
                </a:highlight>
                <a:latin typeface="Inter"/>
              </a:rPr>
              <a:t>The Shape </a:t>
            </a:r>
            <a:r>
              <a:rPr lang="en-IN" b="0" i="0" dirty="0" err="1">
                <a:solidFill>
                  <a:srgbClr val="3C4043"/>
                </a:solidFill>
                <a:effectLst/>
                <a:highlight>
                  <a:srgbClr val="FFFFFF"/>
                </a:highlight>
                <a:latin typeface="Inter"/>
              </a:rPr>
              <a:t>DataSet</a:t>
            </a:r>
            <a:r>
              <a:rPr lang="en-IN" b="0" i="0" dirty="0">
                <a:solidFill>
                  <a:srgbClr val="3C4043"/>
                </a:solidFill>
                <a:effectLst/>
                <a:highlight>
                  <a:srgbClr val="FFFFFF"/>
                </a:highlight>
                <a:latin typeface="Inter"/>
              </a:rPr>
              <a:t> = (Rows = 205, columns = 26) </a:t>
            </a:r>
          </a:p>
          <a:p>
            <a:pPr algn="l" fontAlgn="base">
              <a:buFont typeface="Arial" panose="020B0604020202020204" pitchFamily="34" charset="0"/>
              <a:buChar char="•"/>
            </a:pPr>
            <a:r>
              <a:rPr lang="en-IN" b="0" i="0" dirty="0">
                <a:solidFill>
                  <a:srgbClr val="3C4043"/>
                </a:solidFill>
                <a:effectLst/>
                <a:highlight>
                  <a:srgbClr val="FFFFFF"/>
                </a:highlight>
                <a:latin typeface="Inter"/>
              </a:rPr>
              <a:t>No null value </a:t>
            </a:r>
          </a:p>
          <a:p>
            <a:pPr algn="l" fontAlgn="base">
              <a:buFont typeface="Arial" panose="020B0604020202020204" pitchFamily="34" charset="0"/>
              <a:buChar char="•"/>
            </a:pPr>
            <a:r>
              <a:rPr lang="en-IN" b="0" i="0" dirty="0">
                <a:solidFill>
                  <a:srgbClr val="3C4043"/>
                </a:solidFill>
                <a:effectLst/>
                <a:highlight>
                  <a:srgbClr val="FFFFFF"/>
                </a:highlight>
                <a:latin typeface="inherit"/>
              </a:rPr>
              <a:t>No Duplicated value </a:t>
            </a:r>
          </a:p>
          <a:p>
            <a:pPr algn="l" fontAlgn="base"/>
            <a:r>
              <a:rPr lang="en-IN" b="0" i="0" dirty="0">
                <a:solidFill>
                  <a:srgbClr val="202214"/>
                </a:solidFill>
                <a:effectLst/>
                <a:highlight>
                  <a:srgbClr val="FFFFFF"/>
                </a:highlight>
                <a:latin typeface="Inter"/>
              </a:rPr>
              <a:t>Some Analyst </a:t>
            </a:r>
          </a:p>
          <a:p>
            <a:pPr algn="l" fontAlgn="base"/>
            <a:r>
              <a:rPr lang="en-IN" b="0" i="0" dirty="0">
                <a:solidFill>
                  <a:srgbClr val="202214"/>
                </a:solidFill>
                <a:effectLst/>
                <a:highlight>
                  <a:srgbClr val="FFFFFF"/>
                </a:highlight>
                <a:latin typeface="Inter"/>
              </a:rPr>
              <a:t>Price cars </a:t>
            </a:r>
          </a:p>
          <a:p>
            <a:pPr algn="l" fontAlgn="base">
              <a:buFont typeface="Arial" panose="020B0604020202020204" pitchFamily="34" charset="0"/>
              <a:buChar char="•"/>
            </a:pPr>
            <a:r>
              <a:rPr lang="en-IN" b="0" i="0" dirty="0" err="1">
                <a:solidFill>
                  <a:srgbClr val="3C4043"/>
                </a:solidFill>
                <a:effectLst/>
                <a:highlight>
                  <a:srgbClr val="FFFFFF"/>
                </a:highlight>
                <a:latin typeface="Inter"/>
              </a:rPr>
              <a:t>Avg</a:t>
            </a:r>
            <a:r>
              <a:rPr lang="en-IN" b="0" i="0" dirty="0">
                <a:solidFill>
                  <a:srgbClr val="3C4043"/>
                </a:solidFill>
                <a:effectLst/>
                <a:highlight>
                  <a:srgbClr val="FFFFFF"/>
                </a:highlight>
                <a:latin typeface="Inter"/>
              </a:rPr>
              <a:t> price = $13,276 </a:t>
            </a:r>
          </a:p>
          <a:p>
            <a:pPr algn="l" fontAlgn="base">
              <a:buFont typeface="Arial" panose="020B0604020202020204" pitchFamily="34" charset="0"/>
              <a:buChar char="•"/>
            </a:pPr>
            <a:r>
              <a:rPr lang="en-IN" b="0" i="0" dirty="0">
                <a:solidFill>
                  <a:srgbClr val="3C4043"/>
                </a:solidFill>
                <a:effectLst/>
                <a:highlight>
                  <a:srgbClr val="FFFFFF"/>
                </a:highlight>
                <a:latin typeface="Inter"/>
              </a:rPr>
              <a:t>Min price = $5,118 </a:t>
            </a:r>
          </a:p>
          <a:p>
            <a:pPr algn="l" fontAlgn="base">
              <a:buFont typeface="Arial" panose="020B0604020202020204" pitchFamily="34" charset="0"/>
              <a:buChar char="•"/>
            </a:pPr>
            <a:r>
              <a:rPr lang="en-IN" b="0" i="0" dirty="0">
                <a:solidFill>
                  <a:srgbClr val="3C4043"/>
                </a:solidFill>
                <a:effectLst/>
                <a:highlight>
                  <a:srgbClr val="FFFFFF"/>
                </a:highlight>
                <a:latin typeface="Inter"/>
              </a:rPr>
              <a:t>Max price = $45,400 </a:t>
            </a:r>
          </a:p>
          <a:p>
            <a:pPr algn="l" fontAlgn="base"/>
            <a:r>
              <a:rPr lang="en-US" b="0" i="0" dirty="0">
                <a:solidFill>
                  <a:srgbClr val="202214"/>
                </a:solidFill>
                <a:effectLst/>
                <a:highlight>
                  <a:srgbClr val="FFFFFF"/>
                </a:highlight>
                <a:latin typeface="Inter"/>
              </a:rPr>
              <a:t>The famous or repeats car &gt; Toyota </a:t>
            </a:r>
          </a:p>
          <a:p>
            <a:pPr algn="l" fontAlgn="base">
              <a:buFont typeface="Arial" panose="020B0604020202020204" pitchFamily="34" charset="0"/>
              <a:buChar char="•"/>
            </a:pPr>
            <a:r>
              <a:rPr lang="en-US" b="0" i="0" dirty="0">
                <a:solidFill>
                  <a:srgbClr val="3C4043"/>
                </a:solidFill>
                <a:effectLst/>
                <a:highlight>
                  <a:srgbClr val="FFFFFF"/>
                </a:highlight>
                <a:latin typeface="inherit"/>
              </a:rPr>
              <a:t>Most using car working in Gas around 90% and the average price less than the car working in Diesel. </a:t>
            </a:r>
          </a:p>
          <a:p>
            <a:pPr algn="l" fontAlgn="base">
              <a:buFont typeface="Arial" panose="020B0604020202020204" pitchFamily="34" charset="0"/>
              <a:buChar char="•"/>
            </a:pPr>
            <a:r>
              <a:rPr lang="en-US" b="0" i="0" dirty="0">
                <a:solidFill>
                  <a:srgbClr val="3C4043"/>
                </a:solidFill>
                <a:effectLst/>
                <a:highlight>
                  <a:srgbClr val="FFFFFF"/>
                </a:highlight>
                <a:latin typeface="Inter"/>
              </a:rPr>
              <a:t>some category using the car working in Diesel around 10%, but the average price is more than the car working on Gas. </a:t>
            </a:r>
          </a:p>
          <a:p>
            <a:pPr algn="l" fontAlgn="base">
              <a:buFont typeface="Arial" panose="020B0604020202020204" pitchFamily="34" charset="0"/>
              <a:buChar char="•"/>
            </a:pPr>
            <a:r>
              <a:rPr lang="en-US" b="0" i="0" dirty="0">
                <a:solidFill>
                  <a:srgbClr val="3C4043"/>
                </a:solidFill>
                <a:effectLst/>
                <a:highlight>
                  <a:srgbClr val="FFFFFF"/>
                </a:highlight>
                <a:latin typeface="Inter"/>
              </a:rPr>
              <a:t>Most cars stand around 82%, also the average price less for Turbo, with turbo cars comprising around 18%. </a:t>
            </a:r>
          </a:p>
          <a:p>
            <a:pPr algn="l" fontAlgn="base">
              <a:buFont typeface="Arial" panose="020B0604020202020204" pitchFamily="34" charset="0"/>
              <a:buChar char="•"/>
            </a:pPr>
            <a:r>
              <a:rPr lang="en-US" b="0" i="0" dirty="0">
                <a:solidFill>
                  <a:srgbClr val="3C4043"/>
                </a:solidFill>
                <a:effectLst/>
                <a:highlight>
                  <a:srgbClr val="FFFFFF"/>
                </a:highlight>
                <a:latin typeface="Inter"/>
              </a:rPr>
              <a:t>Approximately 56% of users drive cars with 4 doors, while 46% drive cars with 2 doors; sports cars maintain a similar average price. </a:t>
            </a:r>
          </a:p>
          <a:p>
            <a:pPr algn="l" fontAlgn="base">
              <a:buFont typeface="Arial" panose="020B0604020202020204" pitchFamily="34" charset="0"/>
              <a:buChar char="•"/>
            </a:pPr>
            <a:r>
              <a:rPr lang="en-US" b="0" i="0" dirty="0">
                <a:solidFill>
                  <a:srgbClr val="3C4043"/>
                </a:solidFill>
                <a:effectLst/>
                <a:highlight>
                  <a:srgbClr val="FFFFFF"/>
                </a:highlight>
                <a:latin typeface="Inter"/>
              </a:rPr>
              <a:t>Most people prefer the Sedan car type, while higher-priced types like Convertible and Hardtop are also popular choices. </a:t>
            </a:r>
          </a:p>
          <a:p>
            <a:pPr algn="l" fontAlgn="base">
              <a:buFont typeface="Arial" panose="020B0604020202020204" pitchFamily="34" charset="0"/>
              <a:buChar char="•"/>
            </a:pPr>
            <a:r>
              <a:rPr lang="en-US" b="0" i="0" dirty="0">
                <a:solidFill>
                  <a:srgbClr val="3C4043"/>
                </a:solidFill>
                <a:effectLst/>
                <a:highlight>
                  <a:srgbClr val="FFFFFF"/>
                </a:highlight>
                <a:latin typeface="Inter"/>
              </a:rPr>
              <a:t>Majority of users opt for [Front-Wheel Drive (</a:t>
            </a:r>
            <a:r>
              <a:rPr lang="en-US" b="0" i="0" dirty="0" err="1">
                <a:solidFill>
                  <a:srgbClr val="3C4043"/>
                </a:solidFill>
                <a:effectLst/>
                <a:highlight>
                  <a:srgbClr val="FFFFFF"/>
                </a:highlight>
                <a:latin typeface="Inter"/>
              </a:rPr>
              <a:t>fwd</a:t>
            </a:r>
            <a:r>
              <a:rPr lang="en-US" b="0" i="0" dirty="0">
                <a:solidFill>
                  <a:srgbClr val="3C4043"/>
                </a:solidFill>
                <a:effectLst/>
                <a:highlight>
                  <a:srgbClr val="FFFFFF"/>
                </a:highlight>
                <a:latin typeface="Inter"/>
              </a:rPr>
              <a:t>)]&gt; for their cars, possibly due to its lower price.</a:t>
            </a:r>
          </a:p>
          <a:p>
            <a:pPr algn="l" fontAlgn="base">
              <a:buFont typeface="Arial" panose="020B0604020202020204" pitchFamily="34" charset="0"/>
              <a:buChar char="•"/>
            </a:pPr>
            <a:r>
              <a:rPr lang="en-US" b="0" i="0" dirty="0">
                <a:solidFill>
                  <a:srgbClr val="3C4043"/>
                </a:solidFill>
                <a:effectLst/>
                <a:highlight>
                  <a:srgbClr val="FFFFFF"/>
                </a:highlight>
                <a:latin typeface="Inter"/>
              </a:rPr>
              <a:t>The most common engine type is "</a:t>
            </a:r>
            <a:r>
              <a:rPr lang="en-US" b="0" i="0" dirty="0" err="1">
                <a:solidFill>
                  <a:srgbClr val="3C4043"/>
                </a:solidFill>
                <a:effectLst/>
                <a:highlight>
                  <a:srgbClr val="FFFFFF"/>
                </a:highlight>
                <a:latin typeface="Inter"/>
              </a:rPr>
              <a:t>ohc</a:t>
            </a:r>
            <a:r>
              <a:rPr lang="en-US" b="0" i="0" dirty="0">
                <a:solidFill>
                  <a:srgbClr val="3C4043"/>
                </a:solidFill>
                <a:effectLst/>
                <a:highlight>
                  <a:srgbClr val="FFFFFF"/>
                </a:highlight>
                <a:latin typeface="Inter"/>
              </a:rPr>
              <a:t>," correlating with lower prices.</a:t>
            </a:r>
          </a:p>
          <a:p>
            <a:pPr algn="l" fontAlgn="base"/>
            <a:r>
              <a:rPr lang="en-US" b="0" i="0" dirty="0">
                <a:solidFill>
                  <a:srgbClr val="202214"/>
                </a:solidFill>
                <a:effectLst/>
                <a:highlight>
                  <a:srgbClr val="FFFFFF"/>
                </a:highlight>
                <a:latin typeface="Inter"/>
              </a:rPr>
              <a:t>When increasing the number of cylinders, the price tends to increase, though the majority of users stick with 4 cylinders.</a:t>
            </a:r>
          </a:p>
          <a:p>
            <a:pPr fontAlgn="base"/>
            <a:r>
              <a:rPr lang="en-US" b="0" i="0" dirty="0">
                <a:solidFill>
                  <a:srgbClr val="202214"/>
                </a:solidFill>
                <a:effectLst/>
                <a:highlight>
                  <a:srgbClr val="FFFFFF"/>
                </a:highlight>
                <a:latin typeface="Inter"/>
              </a:rPr>
              <a:t>As the engine size increases, so does the price. The wheelbase, car length, and car width have an effect on the price, but the car height doesn't seem to have any significant impact.</a:t>
            </a:r>
          </a:p>
          <a:p>
            <a:pPr algn="l" fontAlgn="base"/>
            <a:endParaRPr lang="en-US" b="0" i="0" dirty="0">
              <a:solidFill>
                <a:srgbClr val="202214"/>
              </a:solidFill>
              <a:effectLst/>
              <a:highlight>
                <a:srgbClr val="FFFFFF"/>
              </a:highlight>
              <a:latin typeface="Inter"/>
            </a:endParaRPr>
          </a:p>
          <a:p>
            <a:pPr algn="l" fontAlgn="base"/>
            <a:endParaRPr lang="en-US" b="0" i="0" dirty="0">
              <a:solidFill>
                <a:srgbClr val="202214"/>
              </a:solidFill>
              <a:effectLst/>
              <a:highlight>
                <a:srgbClr val="FFFFFF"/>
              </a:highlight>
              <a:latin typeface="Inter"/>
            </a:endParaRPr>
          </a:p>
          <a:p>
            <a:endParaRPr lang="en-IN" dirty="0"/>
          </a:p>
        </p:txBody>
      </p:sp>
    </p:spTree>
    <p:extLst>
      <p:ext uri="{BB962C8B-B14F-4D97-AF65-F5344CB8AC3E}">
        <p14:creationId xmlns:p14="http://schemas.microsoft.com/office/powerpoint/2010/main" val="122017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9ECA2E-4FB8-0FCA-D047-CE012B39795A}"/>
              </a:ext>
            </a:extLst>
          </p:cNvPr>
          <p:cNvSpPr txBox="1"/>
          <p:nvPr/>
        </p:nvSpPr>
        <p:spPr>
          <a:xfrm>
            <a:off x="699796" y="149290"/>
            <a:ext cx="10795518" cy="646331"/>
          </a:xfrm>
          <a:prstGeom prst="rect">
            <a:avLst/>
          </a:prstGeom>
          <a:noFill/>
        </p:spPr>
        <p:txBody>
          <a:bodyPr wrap="square" rtlCol="0">
            <a:spAutoFit/>
          </a:bodyPr>
          <a:lstStyle/>
          <a:p>
            <a:pPr algn="ctr"/>
            <a:r>
              <a:rPr lang="en-IN" sz="3600" b="1" dirty="0"/>
              <a:t>4.Data Pre-processing</a:t>
            </a:r>
          </a:p>
        </p:txBody>
      </p:sp>
      <p:pic>
        <p:nvPicPr>
          <p:cNvPr id="5" name="Picture 4">
            <a:extLst>
              <a:ext uri="{FF2B5EF4-FFF2-40B4-BE49-F238E27FC236}">
                <a16:creationId xmlns:a16="http://schemas.microsoft.com/office/drawing/2014/main" id="{F5571AB1-8FDB-32A9-73EE-7CCBFD54A099}"/>
              </a:ext>
            </a:extLst>
          </p:cNvPr>
          <p:cNvPicPr>
            <a:picLocks noChangeAspect="1"/>
          </p:cNvPicPr>
          <p:nvPr/>
        </p:nvPicPr>
        <p:blipFill rotWithShape="1">
          <a:blip r:embed="rId2">
            <a:extLst>
              <a:ext uri="{28A0092B-C50C-407E-A947-70E740481C1C}">
                <a14:useLocalDpi xmlns:a14="http://schemas.microsoft.com/office/drawing/2010/main" val="0"/>
              </a:ext>
            </a:extLst>
          </a:blip>
          <a:srcRect l="3138" t="14389" b="29096"/>
          <a:stretch/>
        </p:blipFill>
        <p:spPr>
          <a:xfrm>
            <a:off x="191277" y="1268964"/>
            <a:ext cx="11809445" cy="3872204"/>
          </a:xfrm>
          <a:prstGeom prst="rect">
            <a:avLst/>
          </a:prstGeom>
        </p:spPr>
      </p:pic>
    </p:spTree>
    <p:extLst>
      <p:ext uri="{BB962C8B-B14F-4D97-AF65-F5344CB8AC3E}">
        <p14:creationId xmlns:p14="http://schemas.microsoft.com/office/powerpoint/2010/main" val="4107523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277D31-B34A-5E65-2199-B38AC16F5B43}"/>
              </a:ext>
            </a:extLst>
          </p:cNvPr>
          <p:cNvPicPr>
            <a:picLocks noChangeAspect="1"/>
          </p:cNvPicPr>
          <p:nvPr/>
        </p:nvPicPr>
        <p:blipFill rotWithShape="1">
          <a:blip r:embed="rId2">
            <a:extLst>
              <a:ext uri="{28A0092B-C50C-407E-A947-70E740481C1C}">
                <a14:useLocalDpi xmlns:a14="http://schemas.microsoft.com/office/drawing/2010/main" val="0"/>
              </a:ext>
            </a:extLst>
          </a:blip>
          <a:srcRect l="3138" t="14253" b="56741"/>
          <a:stretch/>
        </p:blipFill>
        <p:spPr>
          <a:xfrm>
            <a:off x="279917" y="1840651"/>
            <a:ext cx="11809445" cy="1987422"/>
          </a:xfrm>
          <a:prstGeom prst="rect">
            <a:avLst/>
          </a:prstGeom>
        </p:spPr>
      </p:pic>
      <p:sp>
        <p:nvSpPr>
          <p:cNvPr id="8" name="TextBox 7">
            <a:extLst>
              <a:ext uri="{FF2B5EF4-FFF2-40B4-BE49-F238E27FC236}">
                <a16:creationId xmlns:a16="http://schemas.microsoft.com/office/drawing/2014/main" id="{691B4EEE-1261-AA8F-E6CA-0D57DF2EB183}"/>
              </a:ext>
            </a:extLst>
          </p:cNvPr>
          <p:cNvSpPr txBox="1"/>
          <p:nvPr/>
        </p:nvSpPr>
        <p:spPr>
          <a:xfrm>
            <a:off x="279918" y="195943"/>
            <a:ext cx="10758196" cy="646331"/>
          </a:xfrm>
          <a:prstGeom prst="rect">
            <a:avLst/>
          </a:prstGeom>
          <a:noFill/>
        </p:spPr>
        <p:txBody>
          <a:bodyPr wrap="square" rtlCol="0">
            <a:spAutoFit/>
          </a:bodyPr>
          <a:lstStyle/>
          <a:p>
            <a:pPr algn="ctr"/>
            <a:r>
              <a:rPr lang="en-IN" sz="3600" b="1" dirty="0"/>
              <a:t>5.Train the Model</a:t>
            </a:r>
          </a:p>
        </p:txBody>
      </p:sp>
      <p:pic>
        <p:nvPicPr>
          <p:cNvPr id="12" name="Picture 11">
            <a:extLst>
              <a:ext uri="{FF2B5EF4-FFF2-40B4-BE49-F238E27FC236}">
                <a16:creationId xmlns:a16="http://schemas.microsoft.com/office/drawing/2014/main" id="{E1F85AD6-B5FA-2336-04DA-27704F23EBDC}"/>
              </a:ext>
            </a:extLst>
          </p:cNvPr>
          <p:cNvPicPr>
            <a:picLocks noChangeAspect="1"/>
          </p:cNvPicPr>
          <p:nvPr/>
        </p:nvPicPr>
        <p:blipFill rotWithShape="1">
          <a:blip r:embed="rId3">
            <a:extLst>
              <a:ext uri="{28A0092B-C50C-407E-A947-70E740481C1C}">
                <a14:useLocalDpi xmlns:a14="http://schemas.microsoft.com/office/drawing/2010/main" val="0"/>
              </a:ext>
            </a:extLst>
          </a:blip>
          <a:srcRect l="3138" t="24466" b="60963"/>
          <a:stretch/>
        </p:blipFill>
        <p:spPr>
          <a:xfrm>
            <a:off x="279918" y="842274"/>
            <a:ext cx="11809445" cy="998377"/>
          </a:xfrm>
          <a:prstGeom prst="rect">
            <a:avLst/>
          </a:prstGeom>
        </p:spPr>
      </p:pic>
      <p:pic>
        <p:nvPicPr>
          <p:cNvPr id="14" name="Picture 13">
            <a:extLst>
              <a:ext uri="{FF2B5EF4-FFF2-40B4-BE49-F238E27FC236}">
                <a16:creationId xmlns:a16="http://schemas.microsoft.com/office/drawing/2014/main" id="{66021C19-8DD2-0AA0-6406-2144D3393328}"/>
              </a:ext>
            </a:extLst>
          </p:cNvPr>
          <p:cNvPicPr>
            <a:picLocks noChangeAspect="1"/>
          </p:cNvPicPr>
          <p:nvPr/>
        </p:nvPicPr>
        <p:blipFill rotWithShape="1">
          <a:blip r:embed="rId4">
            <a:extLst>
              <a:ext uri="{28A0092B-C50C-407E-A947-70E740481C1C}">
                <a14:useLocalDpi xmlns:a14="http://schemas.microsoft.com/office/drawing/2010/main" val="0"/>
              </a:ext>
            </a:extLst>
          </a:blip>
          <a:srcRect l="3138" t="16488" b="66998"/>
          <a:stretch/>
        </p:blipFill>
        <p:spPr>
          <a:xfrm>
            <a:off x="279917" y="3828073"/>
            <a:ext cx="11809446" cy="1131526"/>
          </a:xfrm>
          <a:prstGeom prst="rect">
            <a:avLst/>
          </a:prstGeom>
        </p:spPr>
      </p:pic>
    </p:spTree>
    <p:extLst>
      <p:ext uri="{BB962C8B-B14F-4D97-AF65-F5344CB8AC3E}">
        <p14:creationId xmlns:p14="http://schemas.microsoft.com/office/powerpoint/2010/main" val="3241613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89C63-76F2-F228-1BA1-1B79CB6900F6}"/>
              </a:ext>
            </a:extLst>
          </p:cNvPr>
          <p:cNvPicPr>
            <a:picLocks noChangeAspect="1"/>
          </p:cNvPicPr>
          <p:nvPr/>
        </p:nvPicPr>
        <p:blipFill rotWithShape="1">
          <a:blip r:embed="rId2">
            <a:extLst>
              <a:ext uri="{28A0092B-C50C-407E-A947-70E740481C1C}">
                <a14:useLocalDpi xmlns:a14="http://schemas.microsoft.com/office/drawing/2010/main" val="0"/>
              </a:ext>
            </a:extLst>
          </a:blip>
          <a:srcRect l="4668" t="14116" b="3766"/>
          <a:stretch/>
        </p:blipFill>
        <p:spPr>
          <a:xfrm>
            <a:off x="284583" y="0"/>
            <a:ext cx="11622833" cy="5626360"/>
          </a:xfrm>
          <a:prstGeom prst="rect">
            <a:avLst/>
          </a:prstGeom>
        </p:spPr>
      </p:pic>
      <p:pic>
        <p:nvPicPr>
          <p:cNvPr id="5" name="Picture 4">
            <a:extLst>
              <a:ext uri="{FF2B5EF4-FFF2-40B4-BE49-F238E27FC236}">
                <a16:creationId xmlns:a16="http://schemas.microsoft.com/office/drawing/2014/main" id="{901D82B9-8CBB-BA21-B15D-66B2DDCFFB99}"/>
              </a:ext>
            </a:extLst>
          </p:cNvPr>
          <p:cNvPicPr>
            <a:picLocks noChangeAspect="1"/>
          </p:cNvPicPr>
          <p:nvPr/>
        </p:nvPicPr>
        <p:blipFill rotWithShape="1">
          <a:blip r:embed="rId3">
            <a:extLst>
              <a:ext uri="{28A0092B-C50C-407E-A947-70E740481C1C}">
                <a14:useLocalDpi xmlns:a14="http://schemas.microsoft.com/office/drawing/2010/main" val="0"/>
              </a:ext>
            </a:extLst>
          </a:blip>
          <a:srcRect l="4668" t="19155" b="62188"/>
          <a:stretch/>
        </p:blipFill>
        <p:spPr>
          <a:xfrm>
            <a:off x="284583" y="5626360"/>
            <a:ext cx="11622833" cy="1278295"/>
          </a:xfrm>
          <a:prstGeom prst="rect">
            <a:avLst/>
          </a:prstGeom>
        </p:spPr>
      </p:pic>
    </p:spTree>
    <p:extLst>
      <p:ext uri="{BB962C8B-B14F-4D97-AF65-F5344CB8AC3E}">
        <p14:creationId xmlns:p14="http://schemas.microsoft.com/office/powerpoint/2010/main" val="1903491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6A37E2-1591-9A4B-B508-A5434E48B453}"/>
              </a:ext>
            </a:extLst>
          </p:cNvPr>
          <p:cNvPicPr>
            <a:picLocks noChangeAspect="1"/>
          </p:cNvPicPr>
          <p:nvPr/>
        </p:nvPicPr>
        <p:blipFill rotWithShape="1">
          <a:blip r:embed="rId2">
            <a:extLst>
              <a:ext uri="{28A0092B-C50C-407E-A947-70E740481C1C}">
                <a14:useLocalDpi xmlns:a14="http://schemas.microsoft.com/office/drawing/2010/main" val="0"/>
              </a:ext>
            </a:extLst>
          </a:blip>
          <a:srcRect l="4515" t="14525" b="3903"/>
          <a:stretch/>
        </p:blipFill>
        <p:spPr>
          <a:xfrm>
            <a:off x="275253" y="0"/>
            <a:ext cx="11641494" cy="5589037"/>
          </a:xfrm>
          <a:prstGeom prst="rect">
            <a:avLst/>
          </a:prstGeom>
        </p:spPr>
      </p:pic>
    </p:spTree>
    <p:extLst>
      <p:ext uri="{BB962C8B-B14F-4D97-AF65-F5344CB8AC3E}">
        <p14:creationId xmlns:p14="http://schemas.microsoft.com/office/powerpoint/2010/main" val="50719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F757-1470-D154-BC93-3CC970DCBE8E}"/>
              </a:ext>
            </a:extLst>
          </p:cNvPr>
          <p:cNvSpPr>
            <a:spLocks noGrp="1"/>
          </p:cNvSpPr>
          <p:nvPr>
            <p:ph type="ctrTitle"/>
          </p:nvPr>
        </p:nvSpPr>
        <p:spPr>
          <a:xfrm>
            <a:off x="1524000" y="354719"/>
            <a:ext cx="9144000" cy="794927"/>
          </a:xfrm>
        </p:spPr>
        <p:txBody>
          <a:bodyPr>
            <a:normAutofit/>
          </a:bodyPr>
          <a:lstStyle/>
          <a:p>
            <a:r>
              <a:rPr lang="en-IN" sz="4400" b="1" dirty="0"/>
              <a:t>Car Price Prediction</a:t>
            </a:r>
          </a:p>
        </p:txBody>
      </p:sp>
      <p:sp>
        <p:nvSpPr>
          <p:cNvPr id="4" name="TextBox 3">
            <a:extLst>
              <a:ext uri="{FF2B5EF4-FFF2-40B4-BE49-F238E27FC236}">
                <a16:creationId xmlns:a16="http://schemas.microsoft.com/office/drawing/2014/main" id="{D2323DDB-62C0-60A7-AC8D-18D47F8D03D3}"/>
              </a:ext>
            </a:extLst>
          </p:cNvPr>
          <p:cNvSpPr txBox="1"/>
          <p:nvPr/>
        </p:nvSpPr>
        <p:spPr>
          <a:xfrm>
            <a:off x="152400" y="1362313"/>
            <a:ext cx="11887200" cy="5909310"/>
          </a:xfrm>
          <a:prstGeom prst="rect">
            <a:avLst/>
          </a:prstGeom>
          <a:noFill/>
        </p:spPr>
        <p:txBody>
          <a:bodyPr wrap="square" rtlCol="0">
            <a:spAutoFit/>
          </a:bodyPr>
          <a:lstStyle/>
          <a:p>
            <a:r>
              <a:rPr lang="en-US" b="1" dirty="0"/>
              <a:t>Problem Statement</a:t>
            </a:r>
          </a:p>
          <a:p>
            <a:r>
              <a:rPr lang="en-US" dirty="0"/>
              <a:t>	A Chinese automobile company </a:t>
            </a:r>
            <a:r>
              <a:rPr lang="en-US" dirty="0" err="1"/>
              <a:t>Geely</a:t>
            </a:r>
            <a:r>
              <a:rPr lang="en-US" dirty="0"/>
              <a:t> Auto aspires to enter the US market by setting up their manufacturing unit there and producing cars locally to give competition to their US and European counterparts.</a:t>
            </a:r>
          </a:p>
          <a:p>
            <a:endParaRPr lang="en-US" dirty="0"/>
          </a:p>
          <a:p>
            <a:r>
              <a:rPr lang="en-US" dirty="0"/>
              <a:t>They have contracted an automobile consulting company to understand the factors on which the pricing of cars depends. Specifically, they want to understand the factors affecting the pricing of cars in the American market, since those may be very different from the Chinese market. The company wants to know:</a:t>
            </a:r>
          </a:p>
          <a:p>
            <a:endParaRPr lang="en-US" dirty="0"/>
          </a:p>
          <a:p>
            <a:r>
              <a:rPr lang="en-US" dirty="0"/>
              <a:t>- Which variables are significant in predicting the price of a car</a:t>
            </a:r>
          </a:p>
          <a:p>
            <a:pPr marL="285750" indent="-285750">
              <a:buFontTx/>
              <a:buChar char="-"/>
            </a:pPr>
            <a:r>
              <a:rPr lang="en-US" dirty="0"/>
              <a:t>How well those variables describe the price of a car</a:t>
            </a:r>
          </a:p>
          <a:p>
            <a:r>
              <a:rPr lang="en-US" dirty="0"/>
              <a:t>Based on various market surveys, the consulting firm has gathered a large dataset of different types of cars across the </a:t>
            </a:r>
            <a:r>
              <a:rPr lang="en-US" dirty="0" err="1"/>
              <a:t>Americal</a:t>
            </a:r>
            <a:r>
              <a:rPr lang="en-US" dirty="0"/>
              <a:t> market.</a:t>
            </a:r>
          </a:p>
          <a:p>
            <a:endParaRPr lang="en-US" dirty="0"/>
          </a:p>
          <a:p>
            <a:r>
              <a:rPr lang="en-US" b="1" dirty="0"/>
              <a:t>Business Goal</a:t>
            </a:r>
          </a:p>
          <a:p>
            <a:endParaRPr lang="en-US" b="1" dirty="0"/>
          </a:p>
          <a:p>
            <a:r>
              <a:rPr lang="en-US" dirty="0"/>
              <a:t>You are required to model the price of cars with the available independent variables. It will be used by the management to understand how exactly the prices vary with the independent variables. They can accordingly manipulate the design of the cars, the business strategy etc. to meet certain price levels. Further, the model will be a good way for management to understand the pricing dynamics of a new market.</a:t>
            </a:r>
            <a:endParaRPr lang="en-IN" dirty="0"/>
          </a:p>
          <a:p>
            <a:endParaRPr lang="en-IN" dirty="0"/>
          </a:p>
          <a:p>
            <a:endParaRPr lang="en-IN" dirty="0"/>
          </a:p>
        </p:txBody>
      </p:sp>
    </p:spTree>
    <p:extLst>
      <p:ext uri="{BB962C8B-B14F-4D97-AF65-F5344CB8AC3E}">
        <p14:creationId xmlns:p14="http://schemas.microsoft.com/office/powerpoint/2010/main" val="91949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659D1-06AC-E822-0545-D8590E6699DF}"/>
              </a:ext>
            </a:extLst>
          </p:cNvPr>
          <p:cNvSpPr txBox="1"/>
          <p:nvPr/>
        </p:nvSpPr>
        <p:spPr>
          <a:xfrm>
            <a:off x="1660849" y="233265"/>
            <a:ext cx="8621486" cy="646331"/>
          </a:xfrm>
          <a:prstGeom prst="rect">
            <a:avLst/>
          </a:prstGeom>
          <a:noFill/>
        </p:spPr>
        <p:txBody>
          <a:bodyPr wrap="square" rtlCol="0">
            <a:spAutoFit/>
          </a:bodyPr>
          <a:lstStyle/>
          <a:p>
            <a:pPr algn="ctr"/>
            <a:r>
              <a:rPr lang="en-IN" sz="3600" b="1" dirty="0"/>
              <a:t>Final Result</a:t>
            </a:r>
          </a:p>
        </p:txBody>
      </p:sp>
      <p:sp>
        <p:nvSpPr>
          <p:cNvPr id="3" name="TextBox 2">
            <a:extLst>
              <a:ext uri="{FF2B5EF4-FFF2-40B4-BE49-F238E27FC236}">
                <a16:creationId xmlns:a16="http://schemas.microsoft.com/office/drawing/2014/main" id="{EA6ABC88-247B-5C6F-D0A9-60D6508B45AC}"/>
              </a:ext>
            </a:extLst>
          </p:cNvPr>
          <p:cNvSpPr txBox="1"/>
          <p:nvPr/>
        </p:nvSpPr>
        <p:spPr>
          <a:xfrm>
            <a:off x="0" y="879596"/>
            <a:ext cx="12120465" cy="4524315"/>
          </a:xfrm>
          <a:prstGeom prst="rect">
            <a:avLst/>
          </a:prstGeom>
          <a:noFill/>
        </p:spPr>
        <p:txBody>
          <a:bodyPr wrap="square" rtlCol="0">
            <a:spAutoFit/>
          </a:bodyPr>
          <a:lstStyle/>
          <a:p>
            <a:pPr algn="l" fontAlgn="base"/>
            <a:r>
              <a:rPr lang="en-US" b="1" i="0" dirty="0">
                <a:solidFill>
                  <a:srgbClr val="202214"/>
                </a:solidFill>
                <a:effectLst/>
                <a:latin typeface="Inter"/>
              </a:rPr>
              <a:t>Model Performance </a:t>
            </a:r>
          </a:p>
          <a:p>
            <a:pPr algn="l" fontAlgn="base"/>
            <a:endParaRPr lang="en-US" b="1" i="0" dirty="0">
              <a:solidFill>
                <a:srgbClr val="202214"/>
              </a:solidFill>
              <a:effectLst/>
              <a:latin typeface="Inter"/>
            </a:endParaRPr>
          </a:p>
          <a:p>
            <a:pPr algn="l" fontAlgn="base"/>
            <a:r>
              <a:rPr lang="en-US" b="0" i="0" dirty="0">
                <a:solidFill>
                  <a:srgbClr val="3C4043"/>
                </a:solidFill>
                <a:effectLst/>
                <a:latin typeface="Inter"/>
              </a:rPr>
              <a:t>Rejoice, for the R2 Score shines at an impressive </a:t>
            </a:r>
            <a:r>
              <a:rPr lang="en-US" b="1" i="0" dirty="0">
                <a:solidFill>
                  <a:srgbClr val="3C4043"/>
                </a:solidFill>
                <a:effectLst/>
                <a:latin typeface="inherit"/>
              </a:rPr>
              <a:t>86.1%</a:t>
            </a:r>
            <a:endParaRPr lang="en-US" b="0" i="0" dirty="0">
              <a:solidFill>
                <a:srgbClr val="3C4043"/>
              </a:solidFill>
              <a:effectLst/>
              <a:latin typeface="Inter"/>
            </a:endParaRPr>
          </a:p>
          <a:p>
            <a:pPr algn="l" fontAlgn="base"/>
            <a:r>
              <a:rPr lang="en-US" b="0" i="0" dirty="0">
                <a:solidFill>
                  <a:srgbClr val="202214"/>
                </a:solidFill>
                <a:effectLst/>
                <a:latin typeface="Inter"/>
              </a:rPr>
              <a:t>Model Rankings </a:t>
            </a:r>
          </a:p>
          <a:p>
            <a:pPr algn="l" fontAlgn="base"/>
            <a:endParaRPr lang="en-US" b="0" i="0" dirty="0">
              <a:solidFill>
                <a:srgbClr val="202214"/>
              </a:solidFill>
              <a:effectLst/>
              <a:latin typeface="Inter"/>
            </a:endParaRPr>
          </a:p>
          <a:p>
            <a:pPr algn="l" fontAlgn="base">
              <a:buFont typeface="Arial" panose="020B0604020202020204" pitchFamily="34" charset="0"/>
              <a:buChar char="•"/>
            </a:pPr>
            <a:r>
              <a:rPr lang="en-US" b="1" i="0" dirty="0">
                <a:solidFill>
                  <a:srgbClr val="3C4043"/>
                </a:solidFill>
                <a:effectLst/>
                <a:latin typeface="inherit"/>
              </a:rPr>
              <a:t>Linear Regression</a:t>
            </a:r>
            <a:r>
              <a:rPr lang="en-US" b="0" i="0" dirty="0">
                <a:solidFill>
                  <a:srgbClr val="3C4043"/>
                </a:solidFill>
                <a:effectLst/>
                <a:latin typeface="inherit"/>
              </a:rPr>
              <a:t>: Takes the lead with a solid </a:t>
            </a:r>
            <a:r>
              <a:rPr lang="en-US" b="1" i="0" dirty="0">
                <a:solidFill>
                  <a:srgbClr val="3C4043"/>
                </a:solidFill>
                <a:effectLst/>
                <a:latin typeface="inherit"/>
              </a:rPr>
              <a:t>86.1%</a:t>
            </a:r>
            <a:r>
              <a:rPr lang="en-US" b="0" i="0" dirty="0">
                <a:solidFill>
                  <a:srgbClr val="3C4043"/>
                </a:solidFill>
                <a:effectLst/>
                <a:latin typeface="inherit"/>
              </a:rPr>
              <a:t> performance.</a:t>
            </a:r>
          </a:p>
          <a:p>
            <a:pPr algn="l" fontAlgn="base"/>
            <a:r>
              <a:rPr lang="en-US" b="0" i="0" dirty="0">
                <a:solidFill>
                  <a:srgbClr val="202214"/>
                </a:solidFill>
                <a:effectLst/>
                <a:latin typeface="Inter"/>
              </a:rPr>
              <a:t>So , the best model Linear Regression 87.1</a:t>
            </a:r>
          </a:p>
          <a:p>
            <a:pPr algn="l" fontAlgn="base"/>
            <a:endParaRPr lang="en-US" b="0" i="0" dirty="0">
              <a:solidFill>
                <a:srgbClr val="202214"/>
              </a:solidFill>
              <a:effectLst/>
              <a:latin typeface="Inter"/>
            </a:endParaRPr>
          </a:p>
          <a:p>
            <a:pPr algn="l" fontAlgn="base"/>
            <a:r>
              <a:rPr lang="en-US" b="1" i="0" dirty="0">
                <a:solidFill>
                  <a:srgbClr val="202214"/>
                </a:solidFill>
                <a:effectLst/>
                <a:latin typeface="Inter"/>
              </a:rPr>
              <a:t>Notes</a:t>
            </a:r>
            <a:r>
              <a:rPr lang="en-US" b="0" i="0" dirty="0">
                <a:solidFill>
                  <a:srgbClr val="202214"/>
                </a:solidFill>
                <a:effectLst/>
                <a:latin typeface="Inter"/>
              </a:rPr>
              <a:t> </a:t>
            </a:r>
          </a:p>
          <a:p>
            <a:pPr algn="l" fontAlgn="base"/>
            <a:endParaRPr lang="en-US" b="0" i="0" dirty="0">
              <a:solidFill>
                <a:srgbClr val="202214"/>
              </a:solidFill>
              <a:effectLst/>
              <a:latin typeface="Inter"/>
            </a:endParaRPr>
          </a:p>
          <a:p>
            <a:pPr algn="l" fontAlgn="base">
              <a:buFont typeface="Arial" panose="020B0604020202020204" pitchFamily="34" charset="0"/>
              <a:buChar char="•"/>
            </a:pPr>
            <a:r>
              <a:rPr lang="en-US" b="0" i="0" dirty="0">
                <a:solidFill>
                  <a:srgbClr val="3C4043"/>
                </a:solidFill>
                <a:effectLst/>
                <a:latin typeface="Inter"/>
              </a:rPr>
              <a:t>Thank for reading my analysis and my regression. </a:t>
            </a:r>
          </a:p>
          <a:p>
            <a:pPr algn="l" fontAlgn="base">
              <a:buFont typeface="Arial" panose="020B0604020202020204" pitchFamily="34" charset="0"/>
              <a:buChar char="•"/>
            </a:pPr>
            <a:r>
              <a:rPr lang="en-US" b="0" i="0" dirty="0">
                <a:solidFill>
                  <a:srgbClr val="3C4043"/>
                </a:solidFill>
                <a:effectLst/>
                <a:latin typeface="Inter"/>
              </a:rPr>
              <a:t>If you any questions or advice me please write in the comment . </a:t>
            </a:r>
          </a:p>
          <a:p>
            <a:pPr algn="l" fontAlgn="base">
              <a:buFont typeface="Arial" panose="020B0604020202020204" pitchFamily="34" charset="0"/>
              <a:buChar char="•"/>
            </a:pPr>
            <a:r>
              <a:rPr lang="en-US" b="0" i="0" dirty="0">
                <a:solidFill>
                  <a:srgbClr val="3C4043"/>
                </a:solidFill>
                <a:effectLst/>
                <a:latin typeface="Inter"/>
              </a:rPr>
              <a:t>If anyone has a model with a higher percentage, please tell me </a:t>
            </a:r>
          </a:p>
          <a:p>
            <a:pPr algn="l" fontAlgn="base">
              <a:buFont typeface="Arial" panose="020B0604020202020204" pitchFamily="34" charset="0"/>
              <a:buChar char="•"/>
            </a:pPr>
            <a:endParaRPr lang="en-US" dirty="0">
              <a:solidFill>
                <a:srgbClr val="3C4043"/>
              </a:solidFill>
              <a:latin typeface="Inter"/>
            </a:endParaRPr>
          </a:p>
          <a:p>
            <a:pPr algn="l" fontAlgn="base"/>
            <a:r>
              <a:rPr lang="en-US" b="0" i="0" dirty="0">
                <a:solidFill>
                  <a:srgbClr val="3C4043"/>
                </a:solidFill>
                <a:effectLst/>
                <a:latin typeface="Inter"/>
              </a:rPr>
              <a:t>Links : https://colab.research.google.com/drive/17hjiC-bTTTgf--17Smh7YOAyvQvQTOR1?usp=sharing</a:t>
            </a:r>
          </a:p>
          <a:p>
            <a:endParaRPr lang="en-IN" dirty="0"/>
          </a:p>
        </p:txBody>
      </p:sp>
      <p:sp>
        <p:nvSpPr>
          <p:cNvPr id="4" name="TextBox 3">
            <a:extLst>
              <a:ext uri="{FF2B5EF4-FFF2-40B4-BE49-F238E27FC236}">
                <a16:creationId xmlns:a16="http://schemas.microsoft.com/office/drawing/2014/main" id="{DBA946BA-4858-CC98-7A8F-05CB482E6051}"/>
              </a:ext>
            </a:extLst>
          </p:cNvPr>
          <p:cNvSpPr txBox="1"/>
          <p:nvPr/>
        </p:nvSpPr>
        <p:spPr>
          <a:xfrm>
            <a:off x="3228392" y="5458408"/>
            <a:ext cx="4683967" cy="369332"/>
          </a:xfrm>
          <a:prstGeom prst="rect">
            <a:avLst/>
          </a:prstGeom>
          <a:noFill/>
        </p:spPr>
        <p:txBody>
          <a:bodyPr wrap="square" rtlCol="0">
            <a:spAutoFit/>
          </a:bodyPr>
          <a:lstStyle/>
          <a:p>
            <a:pPr algn="ctr"/>
            <a:r>
              <a:rPr lang="en-IN" dirty="0"/>
              <a:t>The End</a:t>
            </a:r>
          </a:p>
        </p:txBody>
      </p:sp>
    </p:spTree>
    <p:extLst>
      <p:ext uri="{BB962C8B-B14F-4D97-AF65-F5344CB8AC3E}">
        <p14:creationId xmlns:p14="http://schemas.microsoft.com/office/powerpoint/2010/main" val="3345237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8D851-7625-30D9-EE50-EECEB6757D1F}"/>
              </a:ext>
            </a:extLst>
          </p:cNvPr>
          <p:cNvSpPr>
            <a:spLocks noGrp="1"/>
          </p:cNvSpPr>
          <p:nvPr>
            <p:ph idx="1"/>
          </p:nvPr>
        </p:nvSpPr>
        <p:spPr>
          <a:xfrm>
            <a:off x="838200" y="1074241"/>
            <a:ext cx="10515600" cy="5102722"/>
          </a:xfrm>
        </p:spPr>
        <p:txBody>
          <a:bodyPr>
            <a:normAutofit fontScale="77500" lnSpcReduction="20000"/>
          </a:bodyPr>
          <a:lstStyle/>
          <a:p>
            <a:pPr algn="l" fontAlgn="base">
              <a:buFont typeface="Arial" panose="020B0604020202020204" pitchFamily="34" charset="0"/>
              <a:buChar char="•"/>
            </a:pPr>
            <a:r>
              <a:rPr lang="en-US" b="1" i="0" dirty="0" err="1">
                <a:solidFill>
                  <a:srgbClr val="3C4043"/>
                </a:solidFill>
                <a:effectLst/>
                <a:highlight>
                  <a:srgbClr val="FFFFFF"/>
                </a:highlight>
                <a:latin typeface="inherit"/>
              </a:rPr>
              <a:t>CarID</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Identification Number for Each Car</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SafetyRating</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Car's Safety Rating</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CarName</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Name of the Car Model</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FuelType</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Type of Fuel Used (Gasoline, Diesel, Electric, etc.)</a:t>
            </a:r>
          </a:p>
          <a:p>
            <a:pPr algn="l" fontAlgn="base">
              <a:buFont typeface="Arial" panose="020B0604020202020204" pitchFamily="34" charset="0"/>
              <a:buChar char="•"/>
            </a:pPr>
            <a:r>
              <a:rPr lang="en-US" b="1" i="0" dirty="0">
                <a:solidFill>
                  <a:srgbClr val="3C4043"/>
                </a:solidFill>
                <a:effectLst/>
                <a:highlight>
                  <a:srgbClr val="FFFFFF"/>
                </a:highlight>
                <a:latin typeface="inherit"/>
              </a:rPr>
              <a:t>Aspiration:</a:t>
            </a:r>
            <a:r>
              <a:rPr lang="en-US" b="0" i="0" dirty="0">
                <a:solidFill>
                  <a:srgbClr val="3C4043"/>
                </a:solidFill>
                <a:effectLst/>
                <a:highlight>
                  <a:srgbClr val="FFFFFF"/>
                </a:highlight>
                <a:latin typeface="inherit"/>
              </a:rPr>
              <a:t> Type of Aspiration (Standard or Turbocharged)</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NumDoors</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Number of Doors on the Car</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BodyStyle</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Style of the Car's Body (Sedan, Coupe, SUV, etc.)</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DriveWheelType</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Type of Drive Wheels (Front, Rear, All)</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EngineLocation</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Location of the Car's Engine (Front or Rear)</a:t>
            </a:r>
          </a:p>
          <a:p>
            <a:pPr algn="l" fontAlgn="base">
              <a:buFont typeface="Arial" panose="020B0604020202020204" pitchFamily="34" charset="0"/>
              <a:buChar char="•"/>
            </a:pPr>
            <a:r>
              <a:rPr lang="en-US" b="1" i="0" dirty="0">
                <a:solidFill>
                  <a:srgbClr val="3C4043"/>
                </a:solidFill>
                <a:effectLst/>
                <a:highlight>
                  <a:srgbClr val="FFFFFF"/>
                </a:highlight>
                <a:latin typeface="inherit"/>
              </a:rPr>
              <a:t>Wheelbase:</a:t>
            </a:r>
            <a:r>
              <a:rPr lang="en-US" b="0" i="0" dirty="0">
                <a:solidFill>
                  <a:srgbClr val="3C4043"/>
                </a:solidFill>
                <a:effectLst/>
                <a:highlight>
                  <a:srgbClr val="FFFFFF"/>
                </a:highlight>
                <a:latin typeface="inherit"/>
              </a:rPr>
              <a:t> Length of the Car's Wheelbase</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CarLength</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Overall Length of the Car</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CarWidth</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Width of the Car</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CarHeight</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Height of the Car</a:t>
            </a:r>
          </a:p>
          <a:p>
            <a:pPr algn="l" fontAlgn="base">
              <a:buFont typeface="Arial" panose="020B0604020202020204" pitchFamily="34" charset="0"/>
              <a:buChar char="•"/>
            </a:pPr>
            <a:r>
              <a:rPr lang="en-US" b="1" i="0" dirty="0" err="1">
                <a:solidFill>
                  <a:srgbClr val="3C4043"/>
                </a:solidFill>
                <a:effectLst/>
                <a:highlight>
                  <a:srgbClr val="FFFFFF"/>
                </a:highlight>
                <a:latin typeface="inherit"/>
              </a:rPr>
              <a:t>CurbWeight</a:t>
            </a:r>
            <a:r>
              <a:rPr lang="en-US" b="1" i="0" dirty="0">
                <a:solidFill>
                  <a:srgbClr val="3C4043"/>
                </a:solidFill>
                <a:effectLst/>
                <a:highlight>
                  <a:srgbClr val="FFFFFF"/>
                </a:highlight>
                <a:latin typeface="inherit"/>
              </a:rPr>
              <a:t>:</a:t>
            </a:r>
            <a:r>
              <a:rPr lang="en-US" b="0" i="0" dirty="0">
                <a:solidFill>
                  <a:srgbClr val="3C4043"/>
                </a:solidFill>
                <a:effectLst/>
                <a:highlight>
                  <a:srgbClr val="FFFFFF"/>
                </a:highlight>
                <a:latin typeface="inherit"/>
              </a:rPr>
              <a:t> Weight of the Car without Passengers or Cargo</a:t>
            </a:r>
          </a:p>
          <a:p>
            <a:endParaRPr lang="en-IN" dirty="0"/>
          </a:p>
        </p:txBody>
      </p:sp>
      <p:sp>
        <p:nvSpPr>
          <p:cNvPr id="4" name="TextBox 3">
            <a:extLst>
              <a:ext uri="{FF2B5EF4-FFF2-40B4-BE49-F238E27FC236}">
                <a16:creationId xmlns:a16="http://schemas.microsoft.com/office/drawing/2014/main" id="{ADC218C4-687C-7C49-1B3E-7100FE82E94B}"/>
              </a:ext>
            </a:extLst>
          </p:cNvPr>
          <p:cNvSpPr txBox="1"/>
          <p:nvPr/>
        </p:nvSpPr>
        <p:spPr>
          <a:xfrm>
            <a:off x="481263" y="304800"/>
            <a:ext cx="11309684" cy="769441"/>
          </a:xfrm>
          <a:prstGeom prst="rect">
            <a:avLst/>
          </a:prstGeom>
          <a:noFill/>
        </p:spPr>
        <p:txBody>
          <a:bodyPr wrap="square" rtlCol="0">
            <a:spAutoFit/>
          </a:bodyPr>
          <a:lstStyle/>
          <a:p>
            <a:pPr algn="ctr"/>
            <a:r>
              <a:rPr lang="en-IN" sz="4400" b="1" dirty="0"/>
              <a:t>Learn About Data</a:t>
            </a:r>
          </a:p>
        </p:txBody>
      </p:sp>
    </p:spTree>
    <p:extLst>
      <p:ext uri="{BB962C8B-B14F-4D97-AF65-F5344CB8AC3E}">
        <p14:creationId xmlns:p14="http://schemas.microsoft.com/office/powerpoint/2010/main" val="48925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D96DFD-68A0-3F0A-D440-D0A4694B9CB1}"/>
              </a:ext>
            </a:extLst>
          </p:cNvPr>
          <p:cNvSpPr>
            <a:spLocks noGrp="1"/>
          </p:cNvSpPr>
          <p:nvPr>
            <p:ph idx="1"/>
          </p:nvPr>
        </p:nvSpPr>
        <p:spPr>
          <a:xfrm>
            <a:off x="838200" y="192505"/>
            <a:ext cx="10515600" cy="5984458"/>
          </a:xfrm>
        </p:spPr>
        <p:txBody>
          <a:bodyPr>
            <a:normAutofit/>
          </a:bodyPr>
          <a:lstStyle/>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EngineType</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Type of Engine (Gas, Diesel, Electric, etc.)</a:t>
            </a:r>
          </a:p>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NumCylinders</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Number of Cylinders in the Engine</a:t>
            </a:r>
          </a:p>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EngineSize</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Size of the Car's Engine</a:t>
            </a:r>
          </a:p>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FuelSystem</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Type of Fuel Delivery System</a:t>
            </a:r>
          </a:p>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BoreRatio</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Bore-to-Stroke Ratio of the Engine</a:t>
            </a:r>
          </a:p>
          <a:p>
            <a:pPr algn="l" fontAlgn="base">
              <a:buFont typeface="Arial" panose="020B0604020202020204" pitchFamily="34" charset="0"/>
              <a:buChar char="•"/>
            </a:pPr>
            <a:r>
              <a:rPr lang="en-US" sz="2200" b="1" i="0" dirty="0">
                <a:solidFill>
                  <a:srgbClr val="3C4043"/>
                </a:solidFill>
                <a:effectLst/>
                <a:highlight>
                  <a:srgbClr val="FFFFFF"/>
                </a:highlight>
                <a:latin typeface="inherit"/>
              </a:rPr>
              <a:t>Stroke:</a:t>
            </a:r>
            <a:r>
              <a:rPr lang="en-US" sz="2200" b="0" i="0" dirty="0">
                <a:solidFill>
                  <a:srgbClr val="3C4043"/>
                </a:solidFill>
                <a:effectLst/>
                <a:highlight>
                  <a:srgbClr val="FFFFFF"/>
                </a:highlight>
                <a:latin typeface="inherit"/>
              </a:rPr>
              <a:t> Stroke Length of the Engine</a:t>
            </a:r>
          </a:p>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CompressionRatio</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Compression Ratio of the Engine</a:t>
            </a:r>
          </a:p>
          <a:p>
            <a:pPr algn="l" fontAlgn="base">
              <a:buFont typeface="Arial" panose="020B0604020202020204" pitchFamily="34" charset="0"/>
              <a:buChar char="•"/>
            </a:pPr>
            <a:r>
              <a:rPr lang="en-US" sz="2200" b="1" i="0" dirty="0">
                <a:solidFill>
                  <a:srgbClr val="3C4043"/>
                </a:solidFill>
                <a:effectLst/>
                <a:highlight>
                  <a:srgbClr val="FFFFFF"/>
                </a:highlight>
                <a:latin typeface="inherit"/>
              </a:rPr>
              <a:t>Horsepower:</a:t>
            </a:r>
            <a:r>
              <a:rPr lang="en-US" sz="2200" b="0" i="0" dirty="0">
                <a:solidFill>
                  <a:srgbClr val="3C4043"/>
                </a:solidFill>
                <a:effectLst/>
                <a:highlight>
                  <a:srgbClr val="FFFFFF"/>
                </a:highlight>
                <a:latin typeface="inherit"/>
              </a:rPr>
              <a:t> Car's Engine Horsepower</a:t>
            </a:r>
          </a:p>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PeakRPM</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Engine's Peak RPM (Revolutions Per Minute)</a:t>
            </a:r>
          </a:p>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CityMPG</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Miles Per Gallon (MPG) in City Driving</a:t>
            </a:r>
          </a:p>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HighwayMPG</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MPG on the Highway</a:t>
            </a:r>
          </a:p>
          <a:p>
            <a:pPr algn="l" fontAlgn="base">
              <a:buFont typeface="Arial" panose="020B0604020202020204" pitchFamily="34" charset="0"/>
              <a:buChar char="•"/>
            </a:pPr>
            <a:r>
              <a:rPr lang="en-US" sz="2200" b="1" i="0" dirty="0" err="1">
                <a:solidFill>
                  <a:srgbClr val="3C4043"/>
                </a:solidFill>
                <a:effectLst/>
                <a:highlight>
                  <a:srgbClr val="FFFFFF"/>
                </a:highlight>
                <a:latin typeface="inherit"/>
              </a:rPr>
              <a:t>CarPrice</a:t>
            </a:r>
            <a:r>
              <a:rPr lang="en-US" sz="2200" b="1" i="0" dirty="0">
                <a:solidFill>
                  <a:srgbClr val="3C4043"/>
                </a:solidFill>
                <a:effectLst/>
                <a:highlight>
                  <a:srgbClr val="FFFFFF"/>
                </a:highlight>
                <a:latin typeface="inherit"/>
              </a:rPr>
              <a:t>:</a:t>
            </a:r>
            <a:r>
              <a:rPr lang="en-US" sz="2200" b="0" i="0" dirty="0">
                <a:solidFill>
                  <a:srgbClr val="3C4043"/>
                </a:solidFill>
                <a:effectLst/>
                <a:highlight>
                  <a:srgbClr val="FFFFFF"/>
                </a:highlight>
                <a:latin typeface="inherit"/>
              </a:rPr>
              <a:t> Price of the Car</a:t>
            </a:r>
          </a:p>
          <a:p>
            <a:endParaRPr lang="en-IN" dirty="0"/>
          </a:p>
        </p:txBody>
      </p:sp>
    </p:spTree>
    <p:extLst>
      <p:ext uri="{BB962C8B-B14F-4D97-AF65-F5344CB8AC3E}">
        <p14:creationId xmlns:p14="http://schemas.microsoft.com/office/powerpoint/2010/main" val="161073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286D40-6A40-8764-2318-14F0C122978F}"/>
              </a:ext>
            </a:extLst>
          </p:cNvPr>
          <p:cNvSpPr txBox="1"/>
          <p:nvPr/>
        </p:nvSpPr>
        <p:spPr>
          <a:xfrm>
            <a:off x="224589" y="160421"/>
            <a:ext cx="12192000" cy="707886"/>
          </a:xfrm>
          <a:prstGeom prst="rect">
            <a:avLst/>
          </a:prstGeom>
          <a:noFill/>
        </p:spPr>
        <p:txBody>
          <a:bodyPr wrap="square" rtlCol="0">
            <a:spAutoFit/>
          </a:bodyPr>
          <a:lstStyle/>
          <a:p>
            <a:pPr algn="ctr"/>
            <a:r>
              <a:rPr lang="en-IN" sz="4000" b="1" dirty="0"/>
              <a:t>Life cycle of Machine Learning Project</a:t>
            </a:r>
          </a:p>
        </p:txBody>
      </p:sp>
      <p:sp>
        <p:nvSpPr>
          <p:cNvPr id="3" name="TextBox 2">
            <a:extLst>
              <a:ext uri="{FF2B5EF4-FFF2-40B4-BE49-F238E27FC236}">
                <a16:creationId xmlns:a16="http://schemas.microsoft.com/office/drawing/2014/main" id="{AFB0DCC7-FA02-54C4-26F3-26CF582C8055}"/>
              </a:ext>
            </a:extLst>
          </p:cNvPr>
          <p:cNvSpPr txBox="1"/>
          <p:nvPr/>
        </p:nvSpPr>
        <p:spPr>
          <a:xfrm>
            <a:off x="352926" y="1475874"/>
            <a:ext cx="11117179" cy="2954655"/>
          </a:xfrm>
          <a:prstGeom prst="rect">
            <a:avLst/>
          </a:prstGeom>
          <a:noFill/>
        </p:spPr>
        <p:txBody>
          <a:bodyPr wrap="square" rtlCol="0">
            <a:spAutoFit/>
          </a:bodyPr>
          <a:lstStyle/>
          <a:p>
            <a:pPr algn="l" fontAlgn="base">
              <a:buFont typeface="Arial" panose="020B0604020202020204" pitchFamily="34" charset="0"/>
              <a:buChar char="•"/>
            </a:pPr>
            <a:r>
              <a:rPr lang="en-US" sz="2800" i="1" dirty="0">
                <a:solidFill>
                  <a:srgbClr val="3C4043"/>
                </a:solidFill>
                <a:effectLst/>
                <a:highlight>
                  <a:srgbClr val="FFFFFF"/>
                </a:highlight>
                <a:latin typeface="inherit"/>
              </a:rPr>
              <a:t>Understanding the Problem Statement</a:t>
            </a:r>
          </a:p>
          <a:p>
            <a:pPr algn="l" fontAlgn="base">
              <a:buFont typeface="Arial" panose="020B0604020202020204" pitchFamily="34" charset="0"/>
              <a:buChar char="•"/>
            </a:pPr>
            <a:r>
              <a:rPr lang="en-US" sz="2800" i="1" dirty="0">
                <a:solidFill>
                  <a:srgbClr val="3C4043"/>
                </a:solidFill>
                <a:effectLst/>
                <a:highlight>
                  <a:srgbClr val="FFFFFF"/>
                </a:highlight>
                <a:latin typeface="inherit"/>
              </a:rPr>
              <a:t>Data Checks to Perform</a:t>
            </a:r>
          </a:p>
          <a:p>
            <a:pPr algn="l" fontAlgn="base">
              <a:buFont typeface="Arial" panose="020B0604020202020204" pitchFamily="34" charset="0"/>
              <a:buChar char="•"/>
            </a:pPr>
            <a:r>
              <a:rPr lang="en-US" sz="2800" i="1" dirty="0">
                <a:solidFill>
                  <a:srgbClr val="3C4043"/>
                </a:solidFill>
                <a:effectLst/>
                <a:highlight>
                  <a:srgbClr val="FFFFFF"/>
                </a:highlight>
                <a:latin typeface="inherit"/>
              </a:rPr>
              <a:t>Exploratory Data Analysis</a:t>
            </a:r>
          </a:p>
          <a:p>
            <a:pPr algn="l" fontAlgn="base">
              <a:buFont typeface="Arial" panose="020B0604020202020204" pitchFamily="34" charset="0"/>
              <a:buChar char="•"/>
            </a:pPr>
            <a:r>
              <a:rPr lang="en-US" sz="2800" i="1" dirty="0">
                <a:solidFill>
                  <a:srgbClr val="3C4043"/>
                </a:solidFill>
                <a:effectLst/>
                <a:highlight>
                  <a:srgbClr val="FFFFFF"/>
                </a:highlight>
                <a:latin typeface="inherit"/>
              </a:rPr>
              <a:t>Data Pre-Processing</a:t>
            </a:r>
          </a:p>
          <a:p>
            <a:pPr algn="l" fontAlgn="base">
              <a:buFont typeface="Arial" panose="020B0604020202020204" pitchFamily="34" charset="0"/>
              <a:buChar char="•"/>
            </a:pPr>
            <a:r>
              <a:rPr lang="en-US" sz="2800" i="1" dirty="0">
                <a:solidFill>
                  <a:srgbClr val="3C4043"/>
                </a:solidFill>
                <a:effectLst/>
                <a:highlight>
                  <a:srgbClr val="FFFFFF"/>
                </a:highlight>
                <a:latin typeface="inherit"/>
              </a:rPr>
              <a:t>Model Training</a:t>
            </a:r>
          </a:p>
          <a:p>
            <a:pPr algn="l" fontAlgn="base">
              <a:buFont typeface="Arial" panose="020B0604020202020204" pitchFamily="34" charset="0"/>
              <a:buChar char="•"/>
            </a:pPr>
            <a:r>
              <a:rPr lang="en-US" sz="2800" i="1" dirty="0">
                <a:solidFill>
                  <a:srgbClr val="3C4043"/>
                </a:solidFill>
                <a:effectLst/>
                <a:highlight>
                  <a:srgbClr val="FFFFFF"/>
                </a:highlight>
                <a:latin typeface="inherit"/>
              </a:rPr>
              <a:t>Choose Best Model</a:t>
            </a:r>
          </a:p>
          <a:p>
            <a:endParaRPr lang="en-IN" dirty="0"/>
          </a:p>
        </p:txBody>
      </p:sp>
    </p:spTree>
    <p:extLst>
      <p:ext uri="{BB962C8B-B14F-4D97-AF65-F5344CB8AC3E}">
        <p14:creationId xmlns:p14="http://schemas.microsoft.com/office/powerpoint/2010/main" val="113260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B33E5-7594-A557-BEF4-4D18B9EEDC51}"/>
              </a:ext>
            </a:extLst>
          </p:cNvPr>
          <p:cNvSpPr txBox="1"/>
          <p:nvPr/>
        </p:nvSpPr>
        <p:spPr>
          <a:xfrm>
            <a:off x="-16042" y="112295"/>
            <a:ext cx="12192000" cy="769441"/>
          </a:xfrm>
          <a:prstGeom prst="rect">
            <a:avLst/>
          </a:prstGeom>
          <a:noFill/>
        </p:spPr>
        <p:txBody>
          <a:bodyPr wrap="square" rtlCol="0">
            <a:spAutoFit/>
          </a:bodyPr>
          <a:lstStyle/>
          <a:p>
            <a:pPr algn="ctr"/>
            <a:r>
              <a:rPr lang="en-IN" sz="4400" b="1" dirty="0"/>
              <a:t>1.Problem Statement</a:t>
            </a:r>
          </a:p>
        </p:txBody>
      </p:sp>
      <p:sp>
        <p:nvSpPr>
          <p:cNvPr id="3" name="TextBox 2">
            <a:extLst>
              <a:ext uri="{FF2B5EF4-FFF2-40B4-BE49-F238E27FC236}">
                <a16:creationId xmlns:a16="http://schemas.microsoft.com/office/drawing/2014/main" id="{70BBD716-26A3-AB52-7167-33C4AF5337FE}"/>
              </a:ext>
            </a:extLst>
          </p:cNvPr>
          <p:cNvSpPr txBox="1"/>
          <p:nvPr/>
        </p:nvSpPr>
        <p:spPr>
          <a:xfrm>
            <a:off x="0" y="1524000"/>
            <a:ext cx="12192000" cy="1569660"/>
          </a:xfrm>
          <a:prstGeom prst="rect">
            <a:avLst/>
          </a:prstGeom>
          <a:noFill/>
        </p:spPr>
        <p:txBody>
          <a:bodyPr wrap="square" rtlCol="0">
            <a:spAutoFit/>
          </a:bodyPr>
          <a:lstStyle/>
          <a:p>
            <a:r>
              <a:rPr lang="en-US" sz="2400" b="0" i="0" dirty="0">
                <a:solidFill>
                  <a:srgbClr val="3C4043"/>
                </a:solidFill>
                <a:effectLst/>
                <a:highlight>
                  <a:srgbClr val="FFFFFF"/>
                </a:highlight>
                <a:latin typeface="Segoe UI" panose="020B0502040204020203" pitchFamily="34" charset="0"/>
              </a:rPr>
              <a:t>	Predicting the price of cars based on a wide range of attributes and features. Using a dataset containing car details such as safety ratings, dimensions, engine specifications, and more, we aim to develop a machine learning model that accurately estimates the price of different car models.</a:t>
            </a:r>
            <a:endParaRPr lang="en-IN" sz="2400" dirty="0"/>
          </a:p>
        </p:txBody>
      </p:sp>
    </p:spTree>
    <p:extLst>
      <p:ext uri="{BB962C8B-B14F-4D97-AF65-F5344CB8AC3E}">
        <p14:creationId xmlns:p14="http://schemas.microsoft.com/office/powerpoint/2010/main" val="302478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22C899-BD4F-9A03-06DF-552765463C6A}"/>
              </a:ext>
            </a:extLst>
          </p:cNvPr>
          <p:cNvPicPr>
            <a:picLocks noChangeAspect="1"/>
          </p:cNvPicPr>
          <p:nvPr/>
        </p:nvPicPr>
        <p:blipFill rotWithShape="1">
          <a:blip r:embed="rId2">
            <a:extLst>
              <a:ext uri="{28A0092B-C50C-407E-A947-70E740481C1C}">
                <a14:useLocalDpi xmlns:a14="http://schemas.microsoft.com/office/drawing/2010/main" val="0"/>
              </a:ext>
            </a:extLst>
          </a:blip>
          <a:srcRect l="3065" t="29545" b="17476"/>
          <a:stretch/>
        </p:blipFill>
        <p:spPr>
          <a:xfrm>
            <a:off x="186813" y="-2459"/>
            <a:ext cx="11818374" cy="3431459"/>
          </a:xfrm>
          <a:prstGeom prst="rect">
            <a:avLst/>
          </a:prstGeom>
        </p:spPr>
      </p:pic>
      <p:pic>
        <p:nvPicPr>
          <p:cNvPr id="7" name="Picture 6">
            <a:extLst>
              <a:ext uri="{FF2B5EF4-FFF2-40B4-BE49-F238E27FC236}">
                <a16:creationId xmlns:a16="http://schemas.microsoft.com/office/drawing/2014/main" id="{D5855E87-D469-37AA-515E-82D1753E2F57}"/>
              </a:ext>
            </a:extLst>
          </p:cNvPr>
          <p:cNvPicPr>
            <a:picLocks noChangeAspect="1"/>
          </p:cNvPicPr>
          <p:nvPr/>
        </p:nvPicPr>
        <p:blipFill rotWithShape="1">
          <a:blip r:embed="rId3">
            <a:extLst>
              <a:ext uri="{28A0092B-C50C-407E-A947-70E740481C1C}">
                <a14:useLocalDpi xmlns:a14="http://schemas.microsoft.com/office/drawing/2010/main" val="0"/>
              </a:ext>
            </a:extLst>
          </a:blip>
          <a:srcRect l="3065" t="14447" b="47525"/>
          <a:stretch/>
        </p:blipFill>
        <p:spPr>
          <a:xfrm>
            <a:off x="186813" y="3429000"/>
            <a:ext cx="11818374" cy="2605549"/>
          </a:xfrm>
          <a:prstGeom prst="rect">
            <a:avLst/>
          </a:prstGeom>
        </p:spPr>
      </p:pic>
    </p:spTree>
    <p:extLst>
      <p:ext uri="{BB962C8B-B14F-4D97-AF65-F5344CB8AC3E}">
        <p14:creationId xmlns:p14="http://schemas.microsoft.com/office/powerpoint/2010/main" val="303729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45985-9852-6A91-7839-B01A6E4818D3}"/>
              </a:ext>
            </a:extLst>
          </p:cNvPr>
          <p:cNvPicPr>
            <a:picLocks noChangeAspect="1"/>
          </p:cNvPicPr>
          <p:nvPr/>
        </p:nvPicPr>
        <p:blipFill rotWithShape="1">
          <a:blip r:embed="rId2">
            <a:extLst>
              <a:ext uri="{28A0092B-C50C-407E-A947-70E740481C1C}">
                <a14:useLocalDpi xmlns:a14="http://schemas.microsoft.com/office/drawing/2010/main" val="0"/>
              </a:ext>
            </a:extLst>
          </a:blip>
          <a:srcRect l="3065" t="13729" b="6770"/>
          <a:stretch/>
        </p:blipFill>
        <p:spPr>
          <a:xfrm>
            <a:off x="186813" y="-2458"/>
            <a:ext cx="11818374" cy="5447071"/>
          </a:xfrm>
          <a:prstGeom prst="rect">
            <a:avLst/>
          </a:prstGeom>
        </p:spPr>
      </p:pic>
      <p:pic>
        <p:nvPicPr>
          <p:cNvPr id="5" name="Picture 4">
            <a:extLst>
              <a:ext uri="{FF2B5EF4-FFF2-40B4-BE49-F238E27FC236}">
                <a16:creationId xmlns:a16="http://schemas.microsoft.com/office/drawing/2014/main" id="{472B55A0-98F9-075F-D06C-8949D94A9195}"/>
              </a:ext>
            </a:extLst>
          </p:cNvPr>
          <p:cNvPicPr>
            <a:picLocks noChangeAspect="1"/>
          </p:cNvPicPr>
          <p:nvPr/>
        </p:nvPicPr>
        <p:blipFill rotWithShape="1">
          <a:blip r:embed="rId3">
            <a:extLst>
              <a:ext uri="{28A0092B-C50C-407E-A947-70E740481C1C}">
                <a14:useLocalDpi xmlns:a14="http://schemas.microsoft.com/office/drawing/2010/main" val="0"/>
              </a:ext>
            </a:extLst>
          </a:blip>
          <a:srcRect l="3065" t="14159" b="66288"/>
          <a:stretch/>
        </p:blipFill>
        <p:spPr>
          <a:xfrm>
            <a:off x="186813" y="5444613"/>
            <a:ext cx="11818375" cy="1339645"/>
          </a:xfrm>
          <a:prstGeom prst="rect">
            <a:avLst/>
          </a:prstGeom>
        </p:spPr>
      </p:pic>
    </p:spTree>
    <p:extLst>
      <p:ext uri="{BB962C8B-B14F-4D97-AF65-F5344CB8AC3E}">
        <p14:creationId xmlns:p14="http://schemas.microsoft.com/office/powerpoint/2010/main" val="4091491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1074</Words>
  <Application>Microsoft Office PowerPoint</Application>
  <PresentationFormat>Widescreen</PresentationFormat>
  <Paragraphs>122</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inherit</vt:lpstr>
      <vt:lpstr>Inter</vt:lpstr>
      <vt:lpstr>Roboto Mono</vt:lpstr>
      <vt:lpstr>Segoe UI</vt:lpstr>
      <vt:lpstr>Office Theme</vt:lpstr>
      <vt:lpstr>PowerPoint Presentation</vt:lpstr>
      <vt:lpstr>PowerPoint Presentation</vt:lpstr>
      <vt:lpstr>Car Price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Srikanth Jammula</dc:creator>
  <cp:lastModifiedBy>Srikanth Jammula</cp:lastModifiedBy>
  <cp:revision>2</cp:revision>
  <dcterms:created xsi:type="dcterms:W3CDTF">2024-08-30T19:41:57Z</dcterms:created>
  <dcterms:modified xsi:type="dcterms:W3CDTF">2024-08-30T21:53:55Z</dcterms:modified>
</cp:coreProperties>
</file>